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9"/>
  </p:notesMasterIdLst>
  <p:handoutMasterIdLst>
    <p:handoutMasterId r:id="rId20"/>
  </p:handoutMasterIdLst>
  <p:sldIdLst>
    <p:sldId id="296" r:id="rId5"/>
    <p:sldId id="303" r:id="rId6"/>
    <p:sldId id="346" r:id="rId7"/>
    <p:sldId id="325" r:id="rId8"/>
    <p:sldId id="365" r:id="rId9"/>
    <p:sldId id="366" r:id="rId10"/>
    <p:sldId id="364" r:id="rId11"/>
    <p:sldId id="363" r:id="rId12"/>
    <p:sldId id="369" r:id="rId13"/>
    <p:sldId id="370" r:id="rId14"/>
    <p:sldId id="371" r:id="rId15"/>
    <p:sldId id="372" r:id="rId16"/>
    <p:sldId id="373" r:id="rId17"/>
    <p:sldId id="374" r:id="rId1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00528A"/>
    <a:srgbClr val="F9B826"/>
    <a:srgbClr val="FFFFFF"/>
    <a:srgbClr val="E6E6E6"/>
    <a:srgbClr val="5BA4A3"/>
    <a:srgbClr val="B9B9B9"/>
    <a:srgbClr val="54565B"/>
    <a:srgbClr val="000830"/>
    <a:srgbClr val="1E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9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5E3F-4924-D35F-C94E-4B7736FD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6A0C9-74BF-11FB-5A1A-C4DFF73AB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EE9F9-DC1B-D0D5-7EE7-12C7BDF74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D1F42-97E7-372F-EEAB-482FC8CA1E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3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52D0-EEB6-C586-2C7D-C1701F88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0A449-4816-78F5-5505-832E0A9EF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2A24D-613E-FAEB-3785-7EB9C7410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6018B-8E73-CE88-414F-85AE85C801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163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5A408-B62F-514C-1BCF-26C895F88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E14A6-B4D8-74BF-26BB-60D7CE413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0D490-2303-F773-5446-CFA70F0A1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48015-669D-FFC0-20B5-EC1D263647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283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92C5-52E2-71D4-13A9-288DD13B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ECBBA-C8B6-DB1C-E2D1-D4A5F4817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62440-E53C-4105-C774-67ABC3D07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23B66-C49D-42C1-535E-6B1A7C7227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704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C7F04-08D5-EC78-4FED-7709F143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CDBB11-619B-1045-BFC0-88A3348A8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CA1C1-AEFA-90E1-E994-2E1C728AB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356B9-9B06-1648-1CC6-476A9DD52F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805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F3FD1-F132-1BF6-D7C4-69AC4D4D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02D1C-50BA-5DE5-CD16-8EA99EDD3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F8E94-9DE8-BD32-F56A-38C82DABC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CF9BB-19AA-8D8B-125F-2F0F945CD2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698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7B997-A165-A3ED-EE1F-9F25A8780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57194-49FD-FCE1-348B-5FEF0DACB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A4B93-0384-95D2-4C97-B8E714F0E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BF165-3C01-0056-5E98-134ADFD60E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491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E1EF-1E82-1D0A-E6E4-D186A6B5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0BD38-5632-C613-5C5C-713897513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CE1DC5-1823-1F8D-8D45-1B9AF2BC1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D6756-2FCB-CAD4-447B-D8C729DCE8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314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1AD5B-15D4-3D65-2520-B1A40F3F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32529-EA96-C315-6A4B-B6C8BC7F3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C718C-FD19-1003-0B58-5837C3E32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9F6024-1B57-7FD0-4131-7FBAB062B1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008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D6C9C-306C-C8AA-143C-2DC40C020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7F2932-A6B4-834F-8FC9-8EB6033D7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30CBD-FE5C-345E-1B30-FF80D4B46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031D4-E2DF-3E89-140D-5289CE9F7B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973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04AA6-E33C-76FB-35CE-FBE3D6775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3B777-7EEB-C158-55BB-3D7CC156E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B1692-4548-695A-4F71-0C04F9BBB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4B9EB-06ED-8F7C-9981-C96D38D963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58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1ADC5-3DD2-A9CD-A814-516ED6ED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1A1CB-D34C-7937-2175-D25B33286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619D9-A832-4291-3875-AA6E35E54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A40F9-8C4B-DA2C-6A56-1CBED9F515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79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14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hyperlink" Target="https://perduefarms-pfiprdsso.prd.mykron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33401"/>
              </p:ext>
            </p:extLst>
          </p:nvPr>
        </p:nvGraphicFramePr>
        <p:xfrm>
          <a:off x="228600" y="1827459"/>
          <a:ext cx="6400800" cy="574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</a:defRPr>
                      </a:pPr>
                      <a:r>
                        <a:rPr sz="1600"/>
                        <a:t>Introducción a la aplicación móvil</a:t>
                      </a:r>
                      <a:endParaRPr lang="en-IN" sz="1600" b="0">
                        <a:solidFill>
                          <a:schemeClr val="tx1"/>
                        </a:solidFill>
                        <a:effectLst/>
                        <a:latin typeface="Trebuchet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</a:defRPr>
                      </a:pPr>
                      <a:r>
                        <a:rPr sz="1600" dirty="0" err="1"/>
                        <a:t>Asociado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primera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línea</a:t>
                      </a:r>
                      <a:r>
                        <a:rPr sz="1600" dirty="0"/>
                        <a:t> o de campo, </a:t>
                      </a:r>
                      <a:r>
                        <a:rPr sz="1600" dirty="0" err="1"/>
                        <a:t>asociado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administrativo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por</a:t>
                      </a:r>
                      <a:r>
                        <a:rPr sz="1600" dirty="0"/>
                        <a:t> hora o personal no </a:t>
                      </a:r>
                      <a:r>
                        <a:rPr sz="1600" dirty="0" err="1"/>
                        <a:t>exento</a:t>
                      </a:r>
                      <a:r>
                        <a:rPr sz="1600" dirty="0"/>
                        <a:t> (SNE), </a:t>
                      </a:r>
                      <a:r>
                        <a:rPr sz="1600" dirty="0" err="1"/>
                        <a:t>asociado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asalariado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exento</a:t>
                      </a:r>
                      <a:r>
                        <a:rPr sz="1600" dirty="0"/>
                        <a:t>, supervisor de </a:t>
                      </a:r>
                      <a:r>
                        <a:rPr sz="1600" dirty="0" err="1"/>
                        <a:t>primera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línea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gerente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corporativo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líder</a:t>
                      </a:r>
                      <a:r>
                        <a:rPr sz="1600" dirty="0"/>
                        <a:t> del sitio, RR. HH., </a:t>
                      </a:r>
                      <a:r>
                        <a:rPr sz="1600" dirty="0" err="1"/>
                        <a:t>líder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administradores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 de planta, </a:t>
                      </a:r>
                      <a:r>
                        <a:rPr sz="1600" dirty="0" err="1"/>
                        <a:t>responsable</a:t>
                      </a:r>
                      <a:r>
                        <a:rPr sz="1600" dirty="0"/>
                        <a:t> regional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, personal de </a:t>
                      </a:r>
                      <a:r>
                        <a:rPr sz="1600" dirty="0" err="1"/>
                        <a:t>Tecnología</a:t>
                      </a:r>
                      <a:r>
                        <a:rPr sz="1600" dirty="0"/>
                        <a:t> de la </a:t>
                      </a:r>
                      <a:r>
                        <a:rPr sz="1600" dirty="0" err="1"/>
                        <a:t>información</a:t>
                      </a:r>
                      <a:r>
                        <a:rPr sz="1600" dirty="0"/>
                        <a:t> (TI), </a:t>
                      </a:r>
                      <a:r>
                        <a:rPr sz="1600" dirty="0" err="1"/>
                        <a:t>programador</a:t>
                      </a:r>
                      <a:r>
                        <a:rPr sz="1600" dirty="0"/>
                        <a:t> para la </a:t>
                      </a:r>
                      <a:r>
                        <a:rPr sz="1600" dirty="0" err="1"/>
                        <a:t>optimización</a:t>
                      </a:r>
                      <a:r>
                        <a:rPr sz="1600" dirty="0"/>
                        <a:t> de la </a:t>
                      </a:r>
                      <a:r>
                        <a:rPr sz="1600" dirty="0" err="1"/>
                        <a:t>fuerza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laboral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Trebuchet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/>
                        <a:t>Cómo iniciar sesión al usar la aplicación móvil (MyTempo=UKG Pro)</a:t>
                      </a:r>
                    </a:p>
                    <a:p>
                      <a:pPr marL="28575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/>
                        <a:t>Navegación por la página de inicio</a:t>
                      </a:r>
                    </a:p>
                    <a:p>
                      <a:pPr marL="285750" lvl="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/>
                        <a:t>Opciones del menú principal</a:t>
                      </a:r>
                      <a:endParaRPr lang="en-IN" sz="1600">
                        <a:latin typeface="Trebuchet MS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600"/>
                        <a:t>V3</a:t>
                      </a:r>
                      <a:endParaRPr lang="en-ZA" sz="1600" dirty="0">
                        <a:latin typeface="Trebuchet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600"/>
                        <a:t>22-07-2026</a:t>
                      </a:r>
                      <a:endParaRPr lang="en-ZA" sz="1600" dirty="0">
                        <a:latin typeface="Trebuchet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09-05-2026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53276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581E6FB-6351-4843-30CB-524E55DD456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Introducción a la aplicación móvil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1E2B347-146F-7AC3-0751-E603A9950DD3}"/>
              </a:ext>
            </a:extLst>
          </p:cNvPr>
          <p:cNvSpPr txBox="1"/>
          <p:nvPr/>
        </p:nvSpPr>
        <p:spPr>
          <a:xfrm>
            <a:off x="258132" y="1002248"/>
            <a:ext cx="6458319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>
                <a:ln>
                  <a:noFill/>
                </a:ln>
                <a:effectLst/>
                <a:uLnTx/>
                <a:uFillTx/>
              </a:rPr>
              <a:t>Esta </a:t>
            </a:r>
            <a:r>
              <a:t>guía práctica</a:t>
            </a:r>
            <a:r>
              <a:rPr kern="1200">
                <a:ln>
                  <a:noFill/>
                </a:ln>
                <a:effectLst/>
                <a:uLnTx/>
                <a:uFillTx/>
              </a:rPr>
              <a:t> cubrirá los siguientes temas:</a:t>
            </a:r>
            <a:endParaRPr lang="en-IN" sz="2000" dirty="0">
              <a:latin typeface="Trebuchet MS"/>
              <a:ea typeface="Calibri"/>
              <a:cs typeface="Calibri"/>
            </a:endParaRPr>
          </a:p>
          <a:p>
            <a:pPr marL="285750" lvl="0" indent="-285750" defTabSz="1219184">
              <a:buFont typeface="Arial" panose="020B0604020202020204" pitchFamily="34" charset="0"/>
              <a:buChar char="•"/>
              <a:defRPr sz="2000">
                <a:latin typeface="Trebuchet MS"/>
                <a:ea typeface="Calibri"/>
                <a:cs typeface="Calibri"/>
              </a:defRPr>
            </a:pPr>
            <a:r>
              <a:t>Cómo iniciar sesión al usar la aplicación móvil (MyTempo=UKG Pro)</a:t>
            </a:r>
          </a:p>
          <a:p>
            <a:pPr marL="285750" indent="-285750" defTabSz="1219184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</a:t>
            </a:r>
          </a:p>
          <a:p>
            <a:pPr marL="285750" lvl="0" indent="-285750" defTabSz="1219184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defTabSz="1219184">
              <a:buFont typeface="Arial" panose="020B0604020202020204" pitchFamily="34" charset="0"/>
              <a:buChar char="•"/>
              <a:defRPr/>
            </a:pP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82620-0DA1-DF44-7C17-6ADB978B813C}"/>
              </a:ext>
            </a:extLst>
          </p:cNvPr>
          <p:cNvSpPr txBox="1"/>
          <p:nvPr/>
        </p:nvSpPr>
        <p:spPr>
          <a:xfrm>
            <a:off x="258133" y="3028287"/>
            <a:ext cx="6135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1. Abra la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aplicación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móvil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ingrese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siguiente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URL: </a:t>
            </a:r>
            <a:r>
              <a:rPr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rPr dirty="0"/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el campo Código de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acceso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espacio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trabajo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o URL, y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seleccione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Continuar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77B31-5D3A-4A24-3038-D33749F5C02D}"/>
              </a:ext>
            </a:extLst>
          </p:cNvPr>
          <p:cNvSpPr txBox="1"/>
          <p:nvPr/>
        </p:nvSpPr>
        <p:spPr>
          <a:xfrm>
            <a:off x="241147" y="2609074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iniciar sesión al usar la aplicación móvil 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788175C4-EB8D-975F-A2E7-18372ADE9162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Introducción a la aplicación móvil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F0DE8A0-2193-236A-2A7E-D4CFE1DE37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838" y="5471228"/>
            <a:ext cx="2692400" cy="26924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45" name="Picture 21">
            <a:extLst>
              <a:ext uri="{FF2B5EF4-FFF2-40B4-BE49-F238E27FC236}">
                <a16:creationId xmlns:a16="http://schemas.microsoft.com/office/drawing/2014/main" id="{8F99688B-27FB-3730-3090-DCA7AED85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 b="5951"/>
          <a:stretch>
            <a:fillRect/>
          </a:stretch>
        </p:blipFill>
        <p:spPr bwMode="auto">
          <a:xfrm>
            <a:off x="690437" y="4802139"/>
            <a:ext cx="2521995" cy="387617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47" name="Rectangle 22">
            <a:extLst>
              <a:ext uri="{FF2B5EF4-FFF2-40B4-BE49-F238E27FC236}">
                <a16:creationId xmlns:a16="http://schemas.microsoft.com/office/drawing/2014/main" id="{B8CC0A29-7F6B-251F-9942-7B065167F896}"/>
              </a:ext>
            </a:extLst>
          </p:cNvPr>
          <p:cNvSpPr/>
          <p:nvPr/>
        </p:nvSpPr>
        <p:spPr>
          <a:xfrm>
            <a:off x="838201" y="7432725"/>
            <a:ext cx="2213932" cy="38211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Rectangle 24">
            <a:extLst>
              <a:ext uri="{FF2B5EF4-FFF2-40B4-BE49-F238E27FC236}">
                <a16:creationId xmlns:a16="http://schemas.microsoft.com/office/drawing/2014/main" id="{A5CB348D-665F-6A65-4D12-884FE2819BD2}"/>
              </a:ext>
            </a:extLst>
          </p:cNvPr>
          <p:cNvSpPr/>
          <p:nvPr/>
        </p:nvSpPr>
        <p:spPr>
          <a:xfrm>
            <a:off x="838200" y="8002599"/>
            <a:ext cx="2213932" cy="2972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Rectangle 25">
            <a:extLst>
              <a:ext uri="{FF2B5EF4-FFF2-40B4-BE49-F238E27FC236}">
                <a16:creationId xmlns:a16="http://schemas.microsoft.com/office/drawing/2014/main" id="{7DFBC964-6982-2407-3F39-ECAFEBC81219}"/>
              </a:ext>
            </a:extLst>
          </p:cNvPr>
          <p:cNvSpPr/>
          <p:nvPr/>
        </p:nvSpPr>
        <p:spPr>
          <a:xfrm>
            <a:off x="959900" y="7514906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53" name="TextBox 26">
            <a:extLst>
              <a:ext uri="{FF2B5EF4-FFF2-40B4-BE49-F238E27FC236}">
                <a16:creationId xmlns:a16="http://schemas.microsoft.com/office/drawing/2014/main" id="{BC98B76B-0AFE-53FB-F707-9CD138FDCFD2}"/>
              </a:ext>
            </a:extLst>
          </p:cNvPr>
          <p:cNvSpPr txBox="1"/>
          <p:nvPr/>
        </p:nvSpPr>
        <p:spPr>
          <a:xfrm>
            <a:off x="879475" y="7494729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  <p:sp>
        <p:nvSpPr>
          <p:cNvPr id="55" name="Oval 6">
            <a:extLst>
              <a:ext uri="{FF2B5EF4-FFF2-40B4-BE49-F238E27FC236}">
                <a16:creationId xmlns:a16="http://schemas.microsoft.com/office/drawing/2014/main" id="{10A8604F-1D58-9F28-4D87-6A29D09F7E3C}"/>
              </a:ext>
            </a:extLst>
          </p:cNvPr>
          <p:cNvSpPr/>
          <p:nvPr/>
        </p:nvSpPr>
        <p:spPr>
          <a:xfrm>
            <a:off x="2837930" y="708208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  <p:sp>
        <p:nvSpPr>
          <p:cNvPr id="57" name="Oval 28">
            <a:extLst>
              <a:ext uri="{FF2B5EF4-FFF2-40B4-BE49-F238E27FC236}">
                <a16:creationId xmlns:a16="http://schemas.microsoft.com/office/drawing/2014/main" id="{8A95F035-F442-FD8E-7E6D-4A604E461264}"/>
              </a:ext>
            </a:extLst>
          </p:cNvPr>
          <p:cNvSpPr/>
          <p:nvPr/>
        </p:nvSpPr>
        <p:spPr>
          <a:xfrm>
            <a:off x="483936" y="8151206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F1B9-0777-2EBF-3890-8340A09D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3C225F-4986-1EDC-7EAE-06ABDB2D12DF}"/>
              </a:ext>
            </a:extLst>
          </p:cNvPr>
          <p:cNvGrpSpPr/>
          <p:nvPr/>
        </p:nvGrpSpPr>
        <p:grpSpPr>
          <a:xfrm>
            <a:off x="801484" y="2627425"/>
            <a:ext cx="5255033" cy="4005793"/>
            <a:chOff x="706767" y="2326633"/>
            <a:chExt cx="5255033" cy="40057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2ECD251-AC65-356E-356D-E4735113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67" y="2326634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FD3FFC-9832-0CC0-C474-EDD6799AA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877" y="2326633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</p:grp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F05D2C9C-703F-850B-3A4F-8F8D3076C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05561A-F9E9-CE7C-7463-6CC07A96BE2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083F97-2E67-54C9-D96E-E96F7059EF6A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Ingrese sus credenciales: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Nombre de usuario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Contraseña</a:t>
            </a:r>
          </a:p>
          <a:p>
            <a:pPr lvl="1"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Seleccione </a:t>
            </a:r>
            <a:r>
              <a:rPr b="1"/>
              <a:t>Siguiente</a:t>
            </a:r>
            <a:r>
              <a:t> 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BA41ED-2A21-000A-AB45-243DACB07ACC}"/>
              </a:ext>
            </a:extLst>
          </p:cNvPr>
          <p:cNvSpPr/>
          <p:nvPr/>
        </p:nvSpPr>
        <p:spPr>
          <a:xfrm>
            <a:off x="861641" y="3770315"/>
            <a:ext cx="2448594" cy="43275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833A46-17DE-1CCB-468A-A02BD2B5375A}"/>
              </a:ext>
            </a:extLst>
          </p:cNvPr>
          <p:cNvSpPr/>
          <p:nvPr/>
        </p:nvSpPr>
        <p:spPr>
          <a:xfrm>
            <a:off x="3639375" y="4102769"/>
            <a:ext cx="2270887" cy="3273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232902-EBAB-A6AC-7556-931B5E40D079}"/>
              </a:ext>
            </a:extLst>
          </p:cNvPr>
          <p:cNvSpPr/>
          <p:nvPr/>
        </p:nvSpPr>
        <p:spPr>
          <a:xfrm>
            <a:off x="575547" y="347488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3FD337B9-C719-0092-2D4D-CEBAA139223D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Introducción a la aplicación móvil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A05E2-74F6-F4D2-72F7-42EFFEF63FEA}"/>
              </a:ext>
            </a:extLst>
          </p:cNvPr>
          <p:cNvSpPr/>
          <p:nvPr/>
        </p:nvSpPr>
        <p:spPr>
          <a:xfrm>
            <a:off x="3647111" y="4701845"/>
            <a:ext cx="2270887" cy="4115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0C5BAE-25AE-C822-F8F3-D9774322BD3A}"/>
              </a:ext>
            </a:extLst>
          </p:cNvPr>
          <p:cNvSpPr/>
          <p:nvPr/>
        </p:nvSpPr>
        <p:spPr>
          <a:xfrm>
            <a:off x="3575767" y="3802119"/>
            <a:ext cx="1433557" cy="221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800">
                <a:solidFill>
                  <a:schemeClr val="tx1"/>
                </a:solidFill>
                <a:latin typeface="Trebuchet MS" panose="020B0603020202020204" pitchFamily="34" charset="0"/>
              </a:defRPr>
            </a:pPr>
            <a:r>
              <a:t>employeeID@perdue.com</a:t>
            </a:r>
            <a:endParaRPr lang="en-US" sz="8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6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ED16-8A6B-5F20-24E7-B1A532B1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66B430-8492-C9C0-D990-FCB77E724F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685" b="60"/>
          <a:stretch>
            <a:fillRect/>
          </a:stretch>
        </p:blipFill>
        <p:spPr>
          <a:xfrm>
            <a:off x="2191506" y="2021159"/>
            <a:ext cx="2531041" cy="394389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60FBD1C-BF5F-DE40-5555-036950CDB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46D200-3CC6-3552-2270-5BC00C90A1C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1D10A-1E26-96A1-2161-E2E78CC6B3BE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D084BA-4AD3-F5F4-98A5-072BE2D74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987970"/>
              </p:ext>
            </p:extLst>
          </p:nvPr>
        </p:nvGraphicFramePr>
        <p:xfrm>
          <a:off x="172849" y="6346049"/>
          <a:ext cx="6512300" cy="18897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72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Menú principal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acceder a </a:t>
                      </a:r>
                      <a:r>
                        <a:rPr sz="1600" dirty="0" err="1"/>
                        <a:t>MyTempo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utilice</a:t>
                      </a:r>
                      <a:r>
                        <a:rPr sz="1600" dirty="0"/>
                        <a:t> el </a:t>
                      </a:r>
                      <a:r>
                        <a:rPr sz="1600" dirty="0" err="1"/>
                        <a:t>ícono</a:t>
                      </a:r>
                      <a:r>
                        <a:rPr sz="1600" dirty="0"/>
                        <a:t> del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Menú</a:t>
                      </a:r>
                      <a:r>
                        <a:rPr sz="1600" b="1" dirty="0"/>
                        <a:t> principal</a:t>
                      </a:r>
                      <a:r>
                        <a:rPr sz="1600" dirty="0"/>
                        <a:t>.</a:t>
                      </a:r>
                      <a:endParaRPr lang="en-GB" sz="16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Inicio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</a:t>
                      </a:r>
                      <a:r>
                        <a:rPr sz="1600" dirty="0" err="1"/>
                        <a:t>volver</a:t>
                      </a:r>
                      <a:r>
                        <a:rPr sz="1600" dirty="0"/>
                        <a:t> a la </a:t>
                      </a:r>
                      <a:r>
                        <a:rPr sz="1600" dirty="0" err="1"/>
                        <a:t>página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inicio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desde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cualquier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página</a:t>
                      </a:r>
                      <a:r>
                        <a:rPr sz="1600" dirty="0"/>
                        <a:t>, use el </a:t>
                      </a:r>
                      <a:r>
                        <a:rPr sz="1600" dirty="0" err="1"/>
                        <a:t>ícono</a:t>
                      </a:r>
                      <a:r>
                        <a:rPr sz="1600" dirty="0"/>
                        <a:t> de </a:t>
                      </a:r>
                      <a:r>
                        <a:rPr sz="1600" b="1" dirty="0" err="1"/>
                        <a:t>Inicio</a:t>
                      </a:r>
                      <a:r>
                        <a:rPr sz="1600" dirty="0"/>
                        <a:t>.</a:t>
                      </a:r>
                      <a:endParaRPr lang="en-GB" sz="16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8E7647E-6500-66BF-582F-5AF4ACD8DCA1}"/>
              </a:ext>
            </a:extLst>
          </p:cNvPr>
          <p:cNvSpPr/>
          <p:nvPr/>
        </p:nvSpPr>
        <p:spPr>
          <a:xfrm>
            <a:off x="4070806" y="5613400"/>
            <a:ext cx="459232" cy="40644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099F0293-CEBD-08DD-DE3D-8092B99A5AD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</a:t>
            </a:r>
            <a:r>
              <a:rPr sz="1400" dirty="0" err="1"/>
              <a:t>asociado</a:t>
            </a:r>
            <a:endParaRPr lang="en-US" sz="1400" dirty="0">
              <a:latin typeface="Trebuchet MS" panose="020B0603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EB0F5A-3699-523A-E4D1-EC0CA39333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89850" r="75141" b="1133"/>
          <a:stretch>
            <a:fillRect/>
          </a:stretch>
        </p:blipFill>
        <p:spPr>
          <a:xfrm>
            <a:off x="2700099" y="7355681"/>
            <a:ext cx="714714" cy="7796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7411FF-65B5-576B-FDB1-79023EA2E3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921" t="90655" r="7063" b="897"/>
          <a:stretch>
            <a:fillRect/>
          </a:stretch>
        </p:blipFill>
        <p:spPr>
          <a:xfrm>
            <a:off x="2700099" y="6321174"/>
            <a:ext cx="728901" cy="7740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1713A92-A1DE-60F0-42AB-F3ED6DDB50A5}"/>
              </a:ext>
            </a:extLst>
          </p:cNvPr>
          <p:cNvSpPr/>
          <p:nvPr/>
        </p:nvSpPr>
        <p:spPr>
          <a:xfrm>
            <a:off x="2385382" y="5613400"/>
            <a:ext cx="459232" cy="40644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1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ACCE2-71C5-EFAE-62BA-F93B9B479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27893D-0FA2-63A9-3BF3-FA6D7A688F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15" r="3015"/>
          <a:stretch/>
        </p:blipFill>
        <p:spPr>
          <a:xfrm>
            <a:off x="2191506" y="1860238"/>
            <a:ext cx="2531041" cy="418447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FDC120E-A424-DF21-BF1F-73AA2792F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AD87EB-2069-7DAD-1FC4-942A997A03D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1BFD87-555A-74DB-404B-F3B4A7A9B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973220"/>
              </p:ext>
            </p:extLst>
          </p:nvPr>
        </p:nvGraphicFramePr>
        <p:xfrm>
          <a:off x="172849" y="6346048"/>
          <a:ext cx="6512300" cy="23047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1154783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Recuadros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realizar acciones desde la página de inicio, use los </a:t>
                      </a:r>
                      <a:r>
                        <a:rPr sz="1800" b="1"/>
                        <a:t>recuadros.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Bandeja</a:t>
                      </a:r>
                      <a:r>
                        <a:rPr sz="1800" dirty="0"/>
                        <a:t> de entrada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ver</a:t>
                      </a:r>
                      <a:r>
                        <a:rPr sz="1800" dirty="0"/>
                        <a:t> las solicitudes,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 la </a:t>
                      </a:r>
                      <a:r>
                        <a:rPr sz="1800" b="1" dirty="0"/>
                        <a:t>campana</a:t>
                      </a:r>
                      <a:r>
                        <a:rPr sz="1800" dirty="0"/>
                        <a:t>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FF7715F-4062-5FFE-D899-B64EC1D8B33F}"/>
              </a:ext>
            </a:extLst>
          </p:cNvPr>
          <p:cNvSpPr/>
          <p:nvPr/>
        </p:nvSpPr>
        <p:spPr>
          <a:xfrm>
            <a:off x="2373078" y="2836333"/>
            <a:ext cx="2092666" cy="26581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EE4544-4AEA-6A19-FEAA-FD985C518C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82" t="30296" r="7144" b="10150"/>
          <a:stretch>
            <a:fillRect/>
          </a:stretch>
        </p:blipFill>
        <p:spPr>
          <a:xfrm>
            <a:off x="2554308" y="6410828"/>
            <a:ext cx="914400" cy="104183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A40AB2-07F2-75DC-0051-943E04C2B828}"/>
              </a:ext>
            </a:extLst>
          </p:cNvPr>
          <p:cNvSpPr/>
          <p:nvPr/>
        </p:nvSpPr>
        <p:spPr>
          <a:xfrm>
            <a:off x="3227410" y="5609167"/>
            <a:ext cx="459232" cy="42524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319A7D-1CA9-1A29-62F3-6DF16F7AE1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077" t="88853" r="36347" b="1084"/>
          <a:stretch>
            <a:fillRect/>
          </a:stretch>
        </p:blipFill>
        <p:spPr>
          <a:xfrm>
            <a:off x="2649393" y="7645487"/>
            <a:ext cx="779606" cy="826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DD764E-6703-8161-3D7E-0DDAF17FC901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 (continuación)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22F4D1EF-0068-3B7A-09DA-0662D24B92E6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</a:t>
            </a:r>
            <a:r>
              <a:rPr sz="1400" dirty="0" err="1"/>
              <a:t>asociado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0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7C5FD-C7E7-4045-C22B-3E7CADC5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9770BC-2347-FD3D-D746-042944EEA4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15" r="3015"/>
          <a:stretch/>
        </p:blipFill>
        <p:spPr>
          <a:xfrm>
            <a:off x="2191506" y="1860238"/>
            <a:ext cx="2531041" cy="418447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5EFE73-4C1C-1597-CF85-CE78C270F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59788"/>
              </p:ext>
            </p:extLst>
          </p:nvPr>
        </p:nvGraphicFramePr>
        <p:xfrm>
          <a:off x="172849" y="6346049"/>
          <a:ext cx="6512300" cy="26517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972187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Buscar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/>
                        <a:t>Para buscar a un asociado en particular, utilice la opción </a:t>
                      </a:r>
                      <a:r>
                        <a:rPr sz="1800" b="1"/>
                        <a:t>Buscar</a:t>
                      </a:r>
                      <a:r>
                        <a:rPr sz="1800"/>
                        <a:t>.</a:t>
                      </a:r>
                      <a:endParaRPr lang="en-GB" sz="1800" b="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Bryte - Ayuda con IA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realizar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búsquedas</a:t>
                      </a:r>
                      <a:r>
                        <a:rPr sz="1800" dirty="0"/>
                        <a:t> con </a:t>
                      </a:r>
                      <a:r>
                        <a:rPr sz="1800" dirty="0" err="1"/>
                        <a:t>ayuda</a:t>
                      </a:r>
                      <a:r>
                        <a:rPr sz="1800" dirty="0"/>
                        <a:t> de la IA y </a:t>
                      </a:r>
                      <a:r>
                        <a:rPr sz="1800" dirty="0" err="1"/>
                        <a:t>obtener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respuestas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rápidas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seleccione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 </a:t>
                      </a:r>
                      <a:r>
                        <a:rPr sz="1800" b="1" dirty="0"/>
                        <a:t>Bryte</a:t>
                      </a:r>
                      <a:r>
                        <a:rPr sz="1800" dirty="0"/>
                        <a:t>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0A10DE7-D2C1-1AF9-A903-958D2083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435" t="80739" r="3317" b="9965"/>
          <a:stretch>
            <a:fillRect/>
          </a:stretch>
        </p:blipFill>
        <p:spPr>
          <a:xfrm>
            <a:off x="2649393" y="7717346"/>
            <a:ext cx="779606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41402D5D-462F-3B83-8260-9E38E26E7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5183F3-CB43-37C3-C3EF-8AFB37B2B3E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4178EE-88D9-BA7B-ECDA-2B943E3CD706}"/>
              </a:ext>
            </a:extLst>
          </p:cNvPr>
          <p:cNvSpPr/>
          <p:nvPr/>
        </p:nvSpPr>
        <p:spPr>
          <a:xfrm>
            <a:off x="4263315" y="5294384"/>
            <a:ext cx="459232" cy="40011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FC3C53-7185-A263-7FED-7E8B5E36A9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678" t="9152" r="7703" b="86572"/>
          <a:stretch>
            <a:fillRect/>
          </a:stretch>
        </p:blipFill>
        <p:spPr>
          <a:xfrm>
            <a:off x="2649394" y="6613673"/>
            <a:ext cx="779605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108E75-A54C-8874-E8EC-52EA9CFBB136}"/>
              </a:ext>
            </a:extLst>
          </p:cNvPr>
          <p:cNvSpPr/>
          <p:nvPr/>
        </p:nvSpPr>
        <p:spPr>
          <a:xfrm>
            <a:off x="4263315" y="1860238"/>
            <a:ext cx="459232" cy="40011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611E04-7E72-365A-5BFB-C0E47725F82A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 (continuación)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2B243FD0-DF22-9E9B-F775-E8480BA891C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</a:t>
            </a:r>
            <a:r>
              <a:rPr sz="1400" dirty="0" err="1"/>
              <a:t>asociado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7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2F8A0-6947-B05E-D3CA-3A276B9E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10CCD7B-0963-DB78-9259-AD2C60CF71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" b="58"/>
          <a:stretch/>
        </p:blipFill>
        <p:spPr>
          <a:xfrm>
            <a:off x="2001303" y="1652868"/>
            <a:ext cx="2540001" cy="383228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63FBC23-B538-C6A0-D626-9CC6F948A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858E55-B907-26F5-594A-48EFE43A144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48DAAA-FE7E-8DA8-7828-045112A0A9C0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F0A259-3FEB-21AB-E67E-BF3A09519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611907"/>
              </p:ext>
            </p:extLst>
          </p:nvPr>
        </p:nvGraphicFramePr>
        <p:xfrm>
          <a:off x="0" y="5692520"/>
          <a:ext cx="6811113" cy="3108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Hora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acceder a </a:t>
                      </a:r>
                      <a:r>
                        <a:rPr sz="1800" dirty="0" err="1"/>
                        <a:t>componentes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como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página</a:t>
                      </a:r>
                      <a:r>
                        <a:rPr sz="1800" dirty="0"/>
                        <a:t> de </a:t>
                      </a:r>
                      <a:r>
                        <a:rPr sz="1800" b="1" dirty="0" err="1"/>
                        <a:t>Horario</a:t>
                      </a:r>
                      <a:r>
                        <a:rPr sz="1800" dirty="0"/>
                        <a:t> y </a:t>
                      </a:r>
                      <a:r>
                        <a:rPr sz="1800" b="1" dirty="0"/>
                        <a:t>Registro de horas</a:t>
                      </a:r>
                      <a:r>
                        <a:rPr sz="1800" dirty="0"/>
                        <a:t>, use la </a:t>
                      </a:r>
                      <a:r>
                        <a:rPr sz="1800" dirty="0" err="1"/>
                        <a:t>opción</a:t>
                      </a:r>
                      <a:r>
                        <a:rPr sz="1800" dirty="0"/>
                        <a:t> </a:t>
                      </a:r>
                      <a:r>
                        <a:rPr sz="1800" b="1" dirty="0"/>
                        <a:t>Mi </a:t>
                      </a:r>
                      <a:r>
                        <a:rPr sz="1800" b="1" dirty="0" err="1"/>
                        <a:t>registro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Comunicaciones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acceder a las notificaciones, utilice la opción </a:t>
                      </a:r>
                      <a:r>
                        <a:rPr sz="1800" b="1"/>
                        <a:t>Comunicaciones</a:t>
                      </a:r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Reportes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acceder a componentes como la Biblioteca de vista de datos</a:t>
                      </a:r>
                      <a:r>
                        <a:rPr sz="1800" b="1"/>
                        <a:t>, </a:t>
                      </a:r>
                      <a:r>
                        <a:rPr sz="1800"/>
                        <a:t>use la opción </a:t>
                      </a:r>
                      <a:r>
                        <a:rPr sz="1800" b="1"/>
                        <a:t>Reportes</a:t>
                      </a:r>
                      <a:r>
                        <a:rPr sz="1800"/>
                        <a:t> 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Configuración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editar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configuración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su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perfil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opción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Configuración</a:t>
                      </a:r>
                      <a:endParaRPr sz="1800" b="1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156635A7-3FA8-69A0-96C6-5B7518FCE8DA}"/>
              </a:ext>
            </a:extLst>
          </p:cNvPr>
          <p:cNvSpPr/>
          <p:nvPr/>
        </p:nvSpPr>
        <p:spPr>
          <a:xfrm>
            <a:off x="2006600" y="2881993"/>
            <a:ext cx="2532888" cy="247862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A7C596E1-BA75-2634-E2C3-FC9FDDA72DF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</a:t>
            </a:r>
            <a:r>
              <a:rPr sz="1400" dirty="0" err="1"/>
              <a:t>asociado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52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A21AE-D567-D93A-A9AC-8EA65C7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2DD58437-C9A9-F593-B2EB-7C3A5225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15865D-2822-1CFA-051B-90EBC9C4B6FE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C440E3-1DE3-7AD0-91D7-7DBE58E933D1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 (continuación)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0CFCB2-982C-1292-8CAA-33CAE1031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510723"/>
              </p:ext>
            </p:extLst>
          </p:nvPr>
        </p:nvGraphicFramePr>
        <p:xfrm>
          <a:off x="0" y="5943749"/>
          <a:ext cx="6858000" cy="1737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0177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56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Compartir comentarios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</a:t>
                      </a:r>
                      <a:r>
                        <a:rPr sz="1600" dirty="0" err="1"/>
                        <a:t>proporcionar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comentarios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utilice</a:t>
                      </a:r>
                      <a:r>
                        <a:rPr sz="1600" dirty="0"/>
                        <a:t> la </a:t>
                      </a:r>
                      <a:r>
                        <a:rPr sz="1600" dirty="0" err="1"/>
                        <a:t>opción</a:t>
                      </a:r>
                      <a:r>
                        <a:rPr sz="1600" dirty="0"/>
                        <a:t> </a:t>
                      </a:r>
                      <a:r>
                        <a:rPr sz="1600" b="1" dirty="0" err="1"/>
                        <a:t>Compartir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comentarios</a:t>
                      </a:r>
                      <a:r>
                        <a:rPr sz="1600" b="1" dirty="0"/>
                        <a:t> 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22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Ayuda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/>
                        <a:t>Para consultar artículos de ayuda y recursos de soporte, utilice la opción </a:t>
                      </a:r>
                      <a:r>
                        <a:rPr sz="1600" b="1"/>
                        <a:t>Ayuda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63854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Cerrar sesión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</a:t>
                      </a:r>
                      <a:r>
                        <a:rPr sz="1600" dirty="0" err="1"/>
                        <a:t>salir</a:t>
                      </a:r>
                      <a:r>
                        <a:rPr sz="1600" dirty="0"/>
                        <a:t> de forma </a:t>
                      </a:r>
                      <a:r>
                        <a:rPr sz="1600" dirty="0" err="1"/>
                        <a:t>segura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utilice</a:t>
                      </a:r>
                      <a:r>
                        <a:rPr sz="1600" dirty="0"/>
                        <a:t> la </a:t>
                      </a:r>
                      <a:r>
                        <a:rPr sz="1600" dirty="0" err="1"/>
                        <a:t>opción</a:t>
                      </a:r>
                      <a:r>
                        <a:rPr sz="1600" dirty="0"/>
                        <a:t> </a:t>
                      </a:r>
                      <a:r>
                        <a:rPr sz="1600" b="1" dirty="0" err="1"/>
                        <a:t>Cerrar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sesión</a:t>
                      </a:r>
                      <a:endParaRPr lang="en-IN" sz="16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91BB5C2-FCF1-7830-42C8-0D1153BF5566}"/>
              </a:ext>
            </a:extLst>
          </p:cNvPr>
          <p:cNvSpPr txBox="1"/>
          <p:nvPr/>
        </p:nvSpPr>
        <p:spPr>
          <a:xfrm>
            <a:off x="0" y="8092139"/>
            <a:ext cx="685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i="1">
                <a:latin typeface="Trebuchet MS" panose="020B0603020202020204" pitchFamily="34" charset="0"/>
              </a:defRPr>
            </a:pPr>
            <a:r>
              <a:rPr sz="1400"/>
              <a:t>Nota: Para recibir notificaciones, debe habilitar las notificaciones en la configuración de su dispositivo móvil.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8D06446-0C97-FC80-25CD-A6351D8249D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</a:t>
            </a:r>
            <a:r>
              <a:rPr sz="1400" dirty="0" err="1"/>
              <a:t>asociado</a:t>
            </a:r>
            <a:endParaRPr lang="en-US" sz="1400" dirty="0">
              <a:latin typeface="Trebuchet MS" panose="020B06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31102B-44AF-C8BB-CC9B-BAF5083A5F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" r="143"/>
          <a:stretch/>
        </p:blipFill>
        <p:spPr>
          <a:xfrm>
            <a:off x="2001303" y="1652868"/>
            <a:ext cx="2540001" cy="383228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E46F2B-A9E8-3771-F511-147C25FC2F78}"/>
              </a:ext>
            </a:extLst>
          </p:cNvPr>
          <p:cNvSpPr/>
          <p:nvPr/>
        </p:nvSpPr>
        <p:spPr>
          <a:xfrm>
            <a:off x="2006600" y="2800350"/>
            <a:ext cx="2540000" cy="256027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06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6E2B-451D-17D4-9B51-82620792D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C0C18C6A-6799-E87A-5D66-5AD9B3790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D777F9-27C2-E63F-0380-BE9B181ABB9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FDF38-D389-8279-310F-3DE61CDEF0D2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192658-AA9D-38F1-9448-768DD6C7B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805404"/>
              </p:ext>
            </p:extLst>
          </p:nvPr>
        </p:nvGraphicFramePr>
        <p:xfrm>
          <a:off x="172849" y="6346049"/>
          <a:ext cx="6512300" cy="23774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72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Menú</a:t>
                      </a:r>
                      <a:r>
                        <a:rPr sz="1800" dirty="0"/>
                        <a:t> principal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acceder a </a:t>
                      </a:r>
                      <a:r>
                        <a:rPr sz="1800" dirty="0" err="1"/>
                        <a:t>MyTempo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del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Menú</a:t>
                      </a:r>
                      <a:r>
                        <a:rPr sz="1800" b="1" dirty="0"/>
                        <a:t> principal</a:t>
                      </a:r>
                      <a:r>
                        <a:rPr sz="1800" dirty="0"/>
                        <a:t>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Inicio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volver</a:t>
                      </a:r>
                      <a:r>
                        <a:rPr sz="1800" dirty="0"/>
                        <a:t> a la </a:t>
                      </a:r>
                      <a:r>
                        <a:rPr sz="1800" dirty="0" err="1"/>
                        <a:t>página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inicio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desde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cualquier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página</a:t>
                      </a:r>
                      <a:r>
                        <a:rPr sz="1800" dirty="0"/>
                        <a:t>, use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 </a:t>
                      </a:r>
                      <a:r>
                        <a:rPr sz="1800" b="1" dirty="0" err="1"/>
                        <a:t>Inicio</a:t>
                      </a:r>
                      <a:r>
                        <a:rPr sz="1800" dirty="0"/>
                        <a:t>.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</a:tbl>
          </a:graphicData>
        </a:graphic>
      </p:graphicFrame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66D1873-81E4-68C5-576D-E0307A8DDDEE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D33C0D-B9DC-1363-9BEC-759F5F7D7C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0" t="89850" r="75141" b="1133"/>
          <a:stretch>
            <a:fillRect/>
          </a:stretch>
        </p:blipFill>
        <p:spPr>
          <a:xfrm>
            <a:off x="2700099" y="7591647"/>
            <a:ext cx="714714" cy="7796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9E2C14-E447-9CBF-F9D0-9CAA235172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921" t="90655" r="7063" b="897"/>
          <a:stretch>
            <a:fillRect/>
          </a:stretch>
        </p:blipFill>
        <p:spPr>
          <a:xfrm>
            <a:off x="2700099" y="6418015"/>
            <a:ext cx="728901" cy="7740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1A6B56B2-6171-2D6E-E3F6-B3B5054F8A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2" r="182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E8359DCD-DE77-8454-B5EA-959AE4062A80}"/>
              </a:ext>
            </a:extLst>
          </p:cNvPr>
          <p:cNvSpPr/>
          <p:nvPr/>
        </p:nvSpPr>
        <p:spPr>
          <a:xfrm>
            <a:off x="4070806" y="5524500"/>
            <a:ext cx="459232" cy="3937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080EAA6A-F06B-16D8-AD95-F69077A0E698}"/>
              </a:ext>
            </a:extLst>
          </p:cNvPr>
          <p:cNvSpPr/>
          <p:nvPr/>
        </p:nvSpPr>
        <p:spPr>
          <a:xfrm>
            <a:off x="2390286" y="5524500"/>
            <a:ext cx="459232" cy="3937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5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6C737-5D1A-0C11-3677-93793014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696779-F48E-4EF9-E8CE-CC5125D1C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" r="330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18A5661-63F3-4365-B4FD-846D5F87D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8F3BE4-611C-B2D1-5E6A-AAFCA587AAA2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25E6053-97D3-91B6-44A3-000B4C12F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56507"/>
              </p:ext>
            </p:extLst>
          </p:nvPr>
        </p:nvGraphicFramePr>
        <p:xfrm>
          <a:off x="172849" y="6346048"/>
          <a:ext cx="6512300" cy="23047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1154783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Recuadros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realizar acciones desde la página de inicio, use los </a:t>
                      </a:r>
                      <a:r>
                        <a:rPr sz="1800" b="1"/>
                        <a:t>recuadros.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Bandeja de entrada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ver</a:t>
                      </a:r>
                      <a:r>
                        <a:rPr sz="1800" dirty="0"/>
                        <a:t> las solicitudes,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el </a:t>
                      </a:r>
                      <a:r>
                        <a:rPr sz="1800" dirty="0" err="1"/>
                        <a:t>ícono</a:t>
                      </a:r>
                      <a:r>
                        <a:rPr sz="1800" dirty="0"/>
                        <a:t> de la </a:t>
                      </a:r>
                      <a:r>
                        <a:rPr sz="1800" b="1" dirty="0"/>
                        <a:t>campana</a:t>
                      </a:r>
                      <a:r>
                        <a:rPr sz="1800" dirty="0"/>
                        <a:t>.</a:t>
                      </a:r>
                      <a:endParaRPr lang="en-GB" sz="1800" b="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16B9755-CC6A-DC6D-00D3-28E9A7DA16D1}"/>
              </a:ext>
            </a:extLst>
          </p:cNvPr>
          <p:cNvSpPr/>
          <p:nvPr/>
        </p:nvSpPr>
        <p:spPr>
          <a:xfrm>
            <a:off x="2373078" y="2608521"/>
            <a:ext cx="2141772" cy="288591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2220F8-3565-622E-935C-534A33F5BA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82" t="30296" r="7144" b="10150"/>
          <a:stretch>
            <a:fillRect/>
          </a:stretch>
        </p:blipFill>
        <p:spPr>
          <a:xfrm>
            <a:off x="2554308" y="6410828"/>
            <a:ext cx="914400" cy="104183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71E804-222A-4B23-3045-8F3D15DD55AB}"/>
              </a:ext>
            </a:extLst>
          </p:cNvPr>
          <p:cNvSpPr/>
          <p:nvPr/>
        </p:nvSpPr>
        <p:spPr>
          <a:xfrm>
            <a:off x="3229359" y="5511371"/>
            <a:ext cx="459232" cy="39412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F1ACF-07D7-2C5E-D2CB-BA03E6A7BC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077" t="88853" r="36347" b="1084"/>
          <a:stretch>
            <a:fillRect/>
          </a:stretch>
        </p:blipFill>
        <p:spPr>
          <a:xfrm>
            <a:off x="2649393" y="7645487"/>
            <a:ext cx="779606" cy="826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E439B9-D79B-CCDD-584E-B77428452F43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 (continuación)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7F5CC551-2563-514C-3D1E-3383BB528F3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53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D2A1-245C-924F-CCEC-DBBDDEEA7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0979BA-C4B2-6BBD-3D5B-CFCBDC437B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0" r="330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28483B-10C9-58A4-2C8D-C28FAF43A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600642"/>
              </p:ext>
            </p:extLst>
          </p:nvPr>
        </p:nvGraphicFramePr>
        <p:xfrm>
          <a:off x="172849" y="6346049"/>
          <a:ext cx="6512300" cy="2282827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972187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 err="1"/>
                        <a:t>Buscar</a:t>
                      </a:r>
                      <a:endParaRPr sz="16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/>
                        <a:t>Para buscar a un asociado en particular, utilice la opción </a:t>
                      </a:r>
                      <a:r>
                        <a:rPr sz="1600" b="1"/>
                        <a:t>Buscar</a:t>
                      </a:r>
                      <a:r>
                        <a:rPr sz="1600"/>
                        <a:t>.</a:t>
                      </a:r>
                      <a:endParaRPr lang="en-GB" sz="16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Bryte - Ayuda con IA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6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</a:t>
                      </a:r>
                      <a:r>
                        <a:rPr sz="1600" dirty="0" err="1"/>
                        <a:t>realizar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búsquedas</a:t>
                      </a:r>
                      <a:r>
                        <a:rPr sz="1600" dirty="0"/>
                        <a:t> con </a:t>
                      </a:r>
                      <a:r>
                        <a:rPr sz="1600" dirty="0" err="1"/>
                        <a:t>ayuda</a:t>
                      </a:r>
                      <a:r>
                        <a:rPr sz="1600" dirty="0"/>
                        <a:t> de la IA y </a:t>
                      </a:r>
                      <a:r>
                        <a:rPr sz="1600" dirty="0" err="1"/>
                        <a:t>obtener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respuestas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rápidas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seleccione</a:t>
                      </a:r>
                      <a:r>
                        <a:rPr sz="1600" dirty="0"/>
                        <a:t> el </a:t>
                      </a:r>
                      <a:r>
                        <a:rPr sz="1600" dirty="0" err="1"/>
                        <a:t>ícono</a:t>
                      </a:r>
                      <a:r>
                        <a:rPr sz="1600" dirty="0"/>
                        <a:t> de </a:t>
                      </a:r>
                      <a:r>
                        <a:rPr sz="1600" b="1" dirty="0"/>
                        <a:t>Bryte</a:t>
                      </a:r>
                      <a:r>
                        <a:rPr sz="1600" dirty="0"/>
                        <a:t>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CC92F4B-FBF0-C53C-5890-E87322805A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435" t="80739" r="3317" b="9965"/>
          <a:stretch>
            <a:fillRect/>
          </a:stretch>
        </p:blipFill>
        <p:spPr>
          <a:xfrm>
            <a:off x="2649393" y="7717346"/>
            <a:ext cx="779606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F86B2F1-1F5E-67C5-8C29-AD68045A5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B4D96D-052B-EE54-3F2C-EEAE28459EF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BCEDF-A62D-5709-B2C2-666FCD166956}"/>
              </a:ext>
            </a:extLst>
          </p:cNvPr>
          <p:cNvSpPr/>
          <p:nvPr/>
        </p:nvSpPr>
        <p:spPr>
          <a:xfrm>
            <a:off x="4213675" y="5094883"/>
            <a:ext cx="459232" cy="47727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3B6FEE-F615-9232-73A2-334D97F7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678" t="9152" r="7703" b="86572"/>
          <a:stretch>
            <a:fillRect/>
          </a:stretch>
        </p:blipFill>
        <p:spPr>
          <a:xfrm>
            <a:off x="2649394" y="6361608"/>
            <a:ext cx="779605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4BCFD4-32D5-29A2-816A-461EA849C07D}"/>
              </a:ext>
            </a:extLst>
          </p:cNvPr>
          <p:cNvSpPr/>
          <p:nvPr/>
        </p:nvSpPr>
        <p:spPr>
          <a:xfrm>
            <a:off x="4236366" y="1571930"/>
            <a:ext cx="459232" cy="47727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6EC07-8FBE-7E01-8751-69F37B6E4DF8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Navegación por la página de inicio (continuación)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02BB41F6-927E-5360-B8F6-666E17A006A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79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6E28-451C-EF3F-2D8A-ABB80C7DC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56EB21-ED84-80EF-D1BA-0A523A42A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" r="43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4584566-68D3-6224-EE72-3B25BF77C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8213C1-F95F-65EF-2D38-F932A23D815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8BA8DE-2CBA-AE4E-EB50-55FE5F74E60D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31B215-7BD9-B926-A739-E2EDD177A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238451"/>
              </p:ext>
            </p:extLst>
          </p:nvPr>
        </p:nvGraphicFramePr>
        <p:xfrm>
          <a:off x="0" y="5692520"/>
          <a:ext cx="6811113" cy="25603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Hora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Para acceder a componentes como la página de </a:t>
                      </a:r>
                      <a:r>
                        <a:rPr sz="1600" b="1"/>
                        <a:t>Horario</a:t>
                      </a:r>
                      <a:r>
                        <a:rPr sz="1600"/>
                        <a:t> y </a:t>
                      </a:r>
                      <a:r>
                        <a:rPr sz="1600" b="1"/>
                        <a:t>Registro de horas</a:t>
                      </a:r>
                      <a:r>
                        <a:rPr sz="1600"/>
                        <a:t>, use la opción </a:t>
                      </a:r>
                      <a:r>
                        <a:rPr sz="1600" b="1"/>
                        <a:t>Mi registro</a:t>
                      </a:r>
                      <a:endParaRPr lang="en-GB" sz="16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Comunicaciones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Para acceder a las notificaciones, utilice la opción </a:t>
                      </a:r>
                      <a:r>
                        <a:rPr sz="1600" b="1"/>
                        <a:t>Comunicaciones</a:t>
                      </a:r>
                      <a:endParaRPr lang="en-GB" sz="16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Reportes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Para acceder a componentes como la Biblioteca de vista de datos</a:t>
                      </a:r>
                      <a:r>
                        <a:rPr sz="1600" b="1"/>
                        <a:t>, </a:t>
                      </a:r>
                      <a:r>
                        <a:rPr sz="1600"/>
                        <a:t>use la opción </a:t>
                      </a:r>
                      <a:r>
                        <a:rPr sz="1600" b="1"/>
                        <a:t>Reportes</a:t>
                      </a:r>
                      <a:r>
                        <a:rPr sz="1600"/>
                        <a:t> </a:t>
                      </a:r>
                      <a:endParaRPr lang="en-GB" sz="16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Configuración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Para </a:t>
                      </a:r>
                      <a:r>
                        <a:rPr sz="1600" dirty="0" err="1"/>
                        <a:t>editar</a:t>
                      </a:r>
                      <a:r>
                        <a:rPr sz="1600" dirty="0"/>
                        <a:t> la </a:t>
                      </a:r>
                      <a:r>
                        <a:rPr sz="1600" dirty="0" err="1"/>
                        <a:t>configuración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su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perfil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utilice</a:t>
                      </a:r>
                      <a:r>
                        <a:rPr sz="1600" dirty="0"/>
                        <a:t> la </a:t>
                      </a:r>
                      <a:r>
                        <a:rPr sz="1600" dirty="0" err="1"/>
                        <a:t>opción</a:t>
                      </a:r>
                      <a:r>
                        <a:rPr sz="1600" b="1" dirty="0"/>
                        <a:t> </a:t>
                      </a:r>
                      <a:r>
                        <a:rPr sz="1600" b="1" dirty="0" err="1"/>
                        <a:t>Configuración</a:t>
                      </a:r>
                      <a:endParaRPr sz="1600" b="1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9DA7759-5B8E-F303-FB6F-2A5392286062}"/>
              </a:ext>
            </a:extLst>
          </p:cNvPr>
          <p:cNvSpPr/>
          <p:nvPr/>
        </p:nvSpPr>
        <p:spPr>
          <a:xfrm>
            <a:off x="2021305" y="2768600"/>
            <a:ext cx="2550695" cy="27165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47265DB-AD0B-8ACB-F292-025D08FA2B0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7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46E78-5A0A-8348-6222-B6C4AE5D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C7E604B-7624-ABED-25CB-78C781280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72B4E0-57EF-5A95-BB57-043EA48D6D4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0F14E-861A-CE86-FD45-6976F6B31FFE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 (continuación)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6C6574-CFD5-08C6-AA96-617BBE83B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510827"/>
              </p:ext>
            </p:extLst>
          </p:nvPr>
        </p:nvGraphicFramePr>
        <p:xfrm>
          <a:off x="0" y="5943749"/>
          <a:ext cx="6858000" cy="2103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0177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56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Horas del </a:t>
                      </a:r>
                      <a:r>
                        <a:rPr sz="1800" dirty="0" err="1"/>
                        <a:t>equipo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acceder al resumen de horas y asistencia del equipo, utilice la opción </a:t>
                      </a:r>
                      <a:r>
                        <a:rPr sz="1800" b="1"/>
                        <a:t>Horas del equipo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22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Gestión del equipo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acceder a la </a:t>
                      </a:r>
                      <a:r>
                        <a:rPr sz="1800" dirty="0" err="1"/>
                        <a:t>Gestión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horarios</a:t>
                      </a:r>
                      <a:r>
                        <a:rPr sz="1800" dirty="0"/>
                        <a:t>, al Panel de personal, a la </a:t>
                      </a:r>
                      <a:r>
                        <a:rPr sz="1800" dirty="0" err="1"/>
                        <a:t>Gestión</a:t>
                      </a:r>
                      <a:r>
                        <a:rPr sz="1800" dirty="0"/>
                        <a:t> de carga de </a:t>
                      </a:r>
                      <a:r>
                        <a:rPr sz="1800" dirty="0" err="1"/>
                        <a:t>trabajo</a:t>
                      </a:r>
                      <a:r>
                        <a:rPr sz="1800" dirty="0"/>
                        <a:t> y a las </a:t>
                      </a:r>
                      <a:r>
                        <a:rPr sz="1800" dirty="0" err="1"/>
                        <a:t>Definiciones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equipo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opción</a:t>
                      </a:r>
                      <a:r>
                        <a:rPr sz="1800" dirty="0"/>
                        <a:t> </a:t>
                      </a:r>
                      <a:r>
                        <a:rPr sz="1800" b="1" dirty="0" err="1"/>
                        <a:t>Gestión</a:t>
                      </a:r>
                      <a:r>
                        <a:rPr sz="1800" b="1" dirty="0"/>
                        <a:t> del </a:t>
                      </a:r>
                      <a:r>
                        <a:rPr sz="1800" b="1" dirty="0" err="1"/>
                        <a:t>equipo</a:t>
                      </a:r>
                      <a:r>
                        <a:rPr sz="1800" b="1" dirty="0"/>
                        <a:t> 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6385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EAD0D20-D277-9D3E-2C73-E066CA3BA621}"/>
              </a:ext>
            </a:extLst>
          </p:cNvPr>
          <p:cNvSpPr txBox="1"/>
          <p:nvPr/>
        </p:nvSpPr>
        <p:spPr>
          <a:xfrm>
            <a:off x="0" y="809213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i="1">
                <a:latin typeface="Trebuchet MS" panose="020B0603020202020204" pitchFamily="34" charset="0"/>
              </a:defRPr>
            </a:pPr>
            <a:r>
              <a:rPr dirty="0"/>
              <a:t>Nota: Para </a:t>
            </a:r>
            <a:r>
              <a:rPr dirty="0" err="1"/>
              <a:t>recibir</a:t>
            </a:r>
            <a:r>
              <a:rPr dirty="0"/>
              <a:t> </a:t>
            </a:r>
            <a:r>
              <a:rPr dirty="0" err="1"/>
              <a:t>notificaciones</a:t>
            </a:r>
            <a:r>
              <a:rPr dirty="0"/>
              <a:t>, </a:t>
            </a:r>
            <a:r>
              <a:rPr dirty="0" err="1"/>
              <a:t>debe</a:t>
            </a:r>
            <a:r>
              <a:rPr dirty="0"/>
              <a:t> </a:t>
            </a:r>
            <a:r>
              <a:rPr dirty="0" err="1"/>
              <a:t>habilitar</a:t>
            </a:r>
            <a:r>
              <a:rPr dirty="0"/>
              <a:t> las </a:t>
            </a:r>
            <a:r>
              <a:rPr dirty="0" err="1"/>
              <a:t>notificaciones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configuración</a:t>
            </a:r>
            <a:r>
              <a:rPr dirty="0"/>
              <a:t> de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dispositivo</a:t>
            </a:r>
            <a:r>
              <a:rPr dirty="0"/>
              <a:t> </a:t>
            </a:r>
            <a:r>
              <a:rPr dirty="0" err="1"/>
              <a:t>móvil</a:t>
            </a:r>
            <a:r>
              <a:rPr dirty="0"/>
              <a:t>.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F1577875-5D68-0C6C-40A9-EF7E0DAEC19C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933197-196B-6922-5E1D-48F2B38F94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" r="43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4D6FAA-58E0-964E-05BA-47C662A14489}"/>
              </a:ext>
            </a:extLst>
          </p:cNvPr>
          <p:cNvSpPr/>
          <p:nvPr/>
        </p:nvSpPr>
        <p:spPr>
          <a:xfrm>
            <a:off x="2021305" y="2768600"/>
            <a:ext cx="2550695" cy="27165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72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CD47-E511-2B9A-F682-48AC842B4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B2462C-3681-F830-9A1A-83F957C80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5" r="43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EAFBDE3A-9615-A457-CD02-886F566E6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DDBDAF-B191-0391-BAAC-C4724152884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E5FFC-6D53-8F40-685B-255841006EB1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Opciones del menú principal (continuación)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FF4EC3-962C-440E-0C3F-92D3F3016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501295"/>
              </p:ext>
            </p:extLst>
          </p:nvPr>
        </p:nvGraphicFramePr>
        <p:xfrm>
          <a:off x="0" y="5692520"/>
          <a:ext cx="6811113" cy="28346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Configuración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editar la configuración de su perfil, utilice la opción</a:t>
                      </a:r>
                      <a:r>
                        <a:rPr sz="1800" b="1"/>
                        <a:t> Configuración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Compartir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comentarios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 proporcionar comentarios, utilice la opción </a:t>
                      </a:r>
                      <a:r>
                        <a:rPr sz="1800" b="1"/>
                        <a:t>Compartir comentarios 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Ayuda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/>
                        <a:t>Para consultar artículos de ayuda y recursos de soporte, utilice la opción </a:t>
                      </a:r>
                      <a:r>
                        <a:rPr sz="1800" b="1"/>
                        <a:t>Ayuda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Cerrar sesión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Para </a:t>
                      </a:r>
                      <a:r>
                        <a:rPr sz="1800" dirty="0" err="1"/>
                        <a:t>salir</a:t>
                      </a:r>
                      <a:r>
                        <a:rPr sz="1800" dirty="0"/>
                        <a:t> de forma </a:t>
                      </a:r>
                      <a:r>
                        <a:rPr sz="1800" dirty="0" err="1"/>
                        <a:t>segura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utilice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opción</a:t>
                      </a:r>
                      <a:r>
                        <a:rPr sz="1800" dirty="0"/>
                        <a:t> </a:t>
                      </a:r>
                      <a:r>
                        <a:rPr sz="1800" b="1" dirty="0" err="1"/>
                        <a:t>Cerrar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sesión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83ECE340-D3CA-5D79-D08C-6C15F6498CA6}"/>
              </a:ext>
            </a:extLst>
          </p:cNvPr>
          <p:cNvSpPr/>
          <p:nvPr/>
        </p:nvSpPr>
        <p:spPr>
          <a:xfrm>
            <a:off x="2021305" y="2768600"/>
            <a:ext cx="2550695" cy="276299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146FF606-6D7A-B703-E27E-D564C11C5A8C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400" dirty="0" err="1"/>
              <a:t>Introducción</a:t>
            </a:r>
            <a:r>
              <a:rPr sz="1400" dirty="0"/>
              <a:t> a la </a:t>
            </a:r>
            <a:r>
              <a:rPr sz="1400" dirty="0" err="1"/>
              <a:t>aplicación</a:t>
            </a:r>
            <a:r>
              <a:rPr sz="1400" dirty="0"/>
              <a:t> </a:t>
            </a:r>
            <a:r>
              <a:rPr sz="1400" dirty="0" err="1"/>
              <a:t>móvil</a:t>
            </a:r>
            <a:r>
              <a:rPr sz="1400" dirty="0"/>
              <a:t>: vista del supervisor</a:t>
            </a:r>
            <a:endParaRPr lang="en-US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232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dcmitype/"/>
    <ds:schemaRef ds:uri="http://schemas.openxmlformats.org/package/2006/metadata/core-properties"/>
    <ds:schemaRef ds:uri="http://purl.org/dc/terms/"/>
    <ds:schemaRef ds:uri="9a68dee0-3dfc-4e85-991b-80d6d69162de"/>
    <ds:schemaRef ds:uri="http://schemas.microsoft.com/office/infopath/2007/PartnerControls"/>
    <ds:schemaRef ds:uri="8a53683a-3c16-4534-8132-06817042ea78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BB0BA12-063E-480B-87FE-6DD971A20011}">
  <ds:schemaRefs>
    <ds:schemaRef ds:uri="8a53683a-3c16-4534-8132-06817042ea78"/>
    <ds:schemaRef ds:uri="9a68dee0-3dfc-4e85-991b-80d6d69162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74</TotalTime>
  <Words>925</Words>
  <Application>Microsoft Office PowerPoint</Application>
  <PresentationFormat>Presentazione su schermo (4:3)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10</cp:revision>
  <dcterms:created xsi:type="dcterms:W3CDTF">2023-10-12T17:11:43Z</dcterms:created>
  <dcterms:modified xsi:type="dcterms:W3CDTF">2026-08-31T11:49:46Z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