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6"/>
  </p:notesMasterIdLst>
  <p:handoutMasterIdLst>
    <p:handoutMasterId r:id="rId17"/>
  </p:handoutMasterIdLst>
  <p:sldIdLst>
    <p:sldId id="296" r:id="rId5"/>
    <p:sldId id="352" r:id="rId6"/>
    <p:sldId id="346" r:id="rId7"/>
    <p:sldId id="353" r:id="rId8"/>
    <p:sldId id="328" r:id="rId9"/>
    <p:sldId id="348" r:id="rId10"/>
    <p:sldId id="351" r:id="rId11"/>
    <p:sldId id="325" r:id="rId12"/>
    <p:sldId id="326" r:id="rId13"/>
    <p:sldId id="327" r:id="rId14"/>
    <p:sldId id="324" r:id="rId1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CD33BA2D-BDAD-0F09-0016-C879A1E65BFF}" name="Mehroutra,Siddarth" initials="SM" userId="S::USM2019@Perdue.com::b560e072-7bdb-4ae1-931d-b0b7d3659338" providerId="AD"/>
  <p188:author id="{9D149F5A-EBAD-2AEB-6F87-09D52E9E5972}" name="Pollinger, Marisa {PEP}" initials="PM{" userId="S::Marisa.Pollinger@pepsico.com::6872c9c5-e1e6-46d2-8ccf-91f41e116436" providerId="AD"/>
  <p188:author id="{9C79E562-B599-79E2-404E-E479020D99E9}" name="Siddarth Mehroutra" initials="SM" userId="S::Siddarth.Mehroutra@gds.ey.com::d76c3b1e-bee3-4e7e-bf9a-d628426eda1d" providerId="AD"/>
  <p188:author id="{6A690868-EC3F-E024-1E00-20CF8CEEE2AD}" name="Girardot, Claire" initials="CG" userId="S::UCG4970@Perdue.com::2788ecf3-b6f7-4e4d-9509-acc50348e31f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004B7E"/>
    <a:srgbClr val="FFFFFF"/>
    <a:srgbClr val="F5F5F5"/>
    <a:srgbClr val="CCDCE8"/>
    <a:srgbClr val="56B4E9"/>
    <a:srgbClr val="FFB000"/>
    <a:srgbClr val="F9B826"/>
    <a:srgbClr val="E6E6E6"/>
    <a:srgbClr val="5BA4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9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C29FE-F2B7-8CF8-4FAC-B806A350B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D4EFD1-4A3F-D1E0-31B1-D0C46104D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7629CF-F6EC-391E-AFFF-25B451F95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85166E-C9B5-4D86-BF7C-8E27A34ABBA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562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05E3F-4924-D35F-C94E-4B7736FDE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86A0C9-74BF-11FB-5A1A-C4DFF73AB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BEE9F9-DC1B-D0D5-7EE7-12C7BDF74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1D1F42-97E7-372F-EEAB-482FC8CA1EA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38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D75F0-DE96-74A8-8D2F-7B45AB8CB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24FB4E-34EC-1CAB-65EE-5AD440BCE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1DFBD0-042E-52B2-1B58-7233E4DDD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4B6EE2-4E50-3BD4-29CD-1DE6BB8830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789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8E209-E9FD-8F1E-D7C6-8D60F47D2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2D3E20-3B9D-F506-7539-3D48CFD57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0D102E-E6D5-0ED5-26B5-1340A2916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811917-40B6-A325-CE3D-0B54ED1056A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21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E04B6-E323-2FD9-4FF7-18DCD9369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2F21C5-E8E2-0C1D-9971-BF49526472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9CBDF2-FDEF-CBD4-EA6A-F7DB8A3705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CFE828-D861-19A6-2593-18E3F8C924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58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981FA-1377-244E-3110-B1D8224D6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A79B07-6827-1F8E-A866-FD92349692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5FDCEC-1449-30AA-E4D4-922836F439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602676-F180-BFD1-F7E1-B4CD2B77C4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830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F52D0-EEB6-C586-2C7D-C1701F88C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0A449-4816-78F5-5505-832E0A9EF1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62A24D-613E-FAEB-3785-7EB9C7410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E6018B-8E73-CE88-414F-85AE85C801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163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1BC8-BD5D-8FB9-3019-A0174A378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32D8C6-DB2D-0680-1411-5E5B8E8DE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2B742D-2DBB-3106-60B3-F7984726D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C036C-87CE-07DE-100D-4BADB9C0706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597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E91B1-AD99-5E8C-4AC9-CE39A182E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4C6818-4CC2-E9C8-7DF3-F6C5E4E6B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124EB-8124-E1AB-7404-C8514BAD3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8A6CC6-EA27-96AC-58F5-7CF81C6A3C9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767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FE15-AD16-4965-AC8C-2619A88D6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C3130E-BAD4-006C-7B43-6FBBAAC26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563511-3AB5-589E-78C3-51701E9417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488960-B7F4-83EB-F284-E033B9A04F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69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s://perduefarms-pfiprdsso.prd.mykrono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perduefarms-pfiprdsso.prd.mykrono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720769"/>
              </p:ext>
            </p:extLst>
          </p:nvPr>
        </p:nvGraphicFramePr>
        <p:xfrm>
          <a:off x="228600" y="2076379"/>
          <a:ext cx="6400800" cy="61722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Guía práctica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400"/>
                        <a:t>Navegación</a:t>
                      </a:r>
                      <a:endParaRPr lang="en-US" sz="1400" b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Audiencia destinataria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 sz="18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400" dirty="0" err="1"/>
                        <a:t>Asociado</a:t>
                      </a:r>
                      <a:r>
                        <a:rPr sz="1400" dirty="0"/>
                        <a:t> de </a:t>
                      </a:r>
                      <a:r>
                        <a:rPr sz="1400" dirty="0" err="1"/>
                        <a:t>primera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línea</a:t>
                      </a:r>
                      <a:r>
                        <a:rPr sz="1400" dirty="0"/>
                        <a:t> o de campo, </a:t>
                      </a:r>
                      <a:r>
                        <a:rPr sz="1400" dirty="0" err="1"/>
                        <a:t>asociado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administrativo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por</a:t>
                      </a:r>
                      <a:r>
                        <a:rPr sz="1400" dirty="0"/>
                        <a:t> hora o personal no </a:t>
                      </a:r>
                      <a:r>
                        <a:rPr sz="1400" dirty="0" err="1"/>
                        <a:t>exento</a:t>
                      </a:r>
                      <a:r>
                        <a:rPr sz="1400" dirty="0"/>
                        <a:t> (SNE), </a:t>
                      </a:r>
                      <a:r>
                        <a:rPr sz="1400" dirty="0" err="1"/>
                        <a:t>asociado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asalariado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exento</a:t>
                      </a:r>
                      <a:r>
                        <a:rPr sz="1400" dirty="0"/>
                        <a:t>, supervisor de </a:t>
                      </a:r>
                      <a:r>
                        <a:rPr sz="1400" dirty="0" err="1"/>
                        <a:t>primera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línea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gerente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corporativo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líder</a:t>
                      </a:r>
                      <a:r>
                        <a:rPr sz="1400" dirty="0"/>
                        <a:t> del sitio, RR. HH., </a:t>
                      </a:r>
                      <a:r>
                        <a:rPr sz="1400" dirty="0" err="1"/>
                        <a:t>líder</a:t>
                      </a:r>
                      <a:r>
                        <a:rPr sz="1400" dirty="0"/>
                        <a:t> de </a:t>
                      </a:r>
                      <a:r>
                        <a:rPr sz="1400" dirty="0" err="1"/>
                        <a:t>nómina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administradores</a:t>
                      </a:r>
                      <a:r>
                        <a:rPr sz="1400" dirty="0"/>
                        <a:t> de </a:t>
                      </a:r>
                      <a:r>
                        <a:rPr sz="1400" dirty="0" err="1"/>
                        <a:t>nómina</a:t>
                      </a:r>
                      <a:r>
                        <a:rPr sz="1400" dirty="0"/>
                        <a:t> de planta, </a:t>
                      </a:r>
                      <a:r>
                        <a:rPr sz="1400" dirty="0" err="1"/>
                        <a:t>responsable</a:t>
                      </a:r>
                      <a:r>
                        <a:rPr sz="1400" dirty="0"/>
                        <a:t> o </a:t>
                      </a:r>
                      <a:r>
                        <a:rPr sz="1400" dirty="0" err="1"/>
                        <a:t>técnico</a:t>
                      </a:r>
                      <a:r>
                        <a:rPr sz="1400" dirty="0"/>
                        <a:t> regional de </a:t>
                      </a:r>
                      <a:r>
                        <a:rPr sz="1400" dirty="0" err="1"/>
                        <a:t>nómina</a:t>
                      </a:r>
                      <a:r>
                        <a:rPr sz="1400" dirty="0"/>
                        <a:t>, personal de </a:t>
                      </a:r>
                      <a:r>
                        <a:rPr sz="1400" dirty="0" err="1"/>
                        <a:t>Tecnología</a:t>
                      </a:r>
                      <a:r>
                        <a:rPr sz="1400" dirty="0"/>
                        <a:t> de la </a:t>
                      </a:r>
                      <a:r>
                        <a:rPr sz="1400" dirty="0" err="1"/>
                        <a:t>información</a:t>
                      </a:r>
                      <a:r>
                        <a:rPr sz="1400" dirty="0"/>
                        <a:t> (TI), </a:t>
                      </a:r>
                      <a:r>
                        <a:rPr sz="1400" dirty="0" err="1"/>
                        <a:t>programador</a:t>
                      </a:r>
                      <a:r>
                        <a:rPr sz="1400" dirty="0"/>
                        <a:t> para la </a:t>
                      </a:r>
                      <a:r>
                        <a:rPr sz="1400" dirty="0" err="1"/>
                        <a:t>optimización</a:t>
                      </a:r>
                      <a:r>
                        <a:rPr sz="1400" dirty="0"/>
                        <a:t> de la </a:t>
                      </a:r>
                      <a:r>
                        <a:rPr sz="1400" dirty="0" err="1"/>
                        <a:t>fuerza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laboral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Tema(s) incluido(s)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400"/>
                        <a:t>Cómo iniciar sesión al usar un computador de escritorio (desktop)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400"/>
                        <a:t>Cómo iniciar sesión al usar la aplicación móvil</a:t>
                      </a:r>
                      <a:endParaRPr lang="en-IN" sz="14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400"/>
                        <a:t>Navegación por la página de inicio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400"/>
                        <a:t>Opciones del menú principal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400"/>
                        <a:t>Nota</a:t>
                      </a:r>
                      <a:endParaRPr lang="en-ZA" sz="1400" b="1" kern="12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1219184" rtl="0" eaLnBrk="1" latinLnBrk="0" hangingPunct="1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 sz="18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400"/>
                        <a:t>Los asociados que reciben su pago de forma quincenal notarán que el recuadro Mi tiempo libre indicará “Quincenal” en lugar de “Semanal”.</a:t>
                      </a:r>
                      <a:endParaRPr lang="en-ZA" sz="1400" kern="12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V3</a:t>
                      </a:r>
                      <a:endParaRPr lang="en-ZA" sz="14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4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Fecha de la última actualización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22-07-2026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400"/>
                        <a:t>Fecha de la última revisión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400" dirty="0"/>
                        <a:t>09-05-2026</a:t>
                      </a:r>
                      <a:endParaRPr lang="en-ZA" sz="14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32784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t>Tema del documento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88CC32E4-B924-FFB0-8DE9-9D494B6EF9F7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3C5FA-6519-70BC-6ED5-193B71CF8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7CCBA45-07ED-2DC1-AD14-5C4A604651C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C06D7339-9E2A-D60E-2C20-145F438B3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19B8AA-71ED-11CD-29BA-C6620FDCF739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E67424-A605-F22C-7E3A-61AC1C145E7C}"/>
              </a:ext>
            </a:extLst>
          </p:cNvPr>
          <p:cNvSpPr txBox="1"/>
          <p:nvPr/>
        </p:nvSpPr>
        <p:spPr>
          <a:xfrm>
            <a:off x="241146" y="1008629"/>
            <a:ext cx="6235853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kern="1200">
                <a:ln>
                  <a:noFill/>
                </a:ln>
                <a:effectLst/>
                <a:uLnTx/>
                <a:uFillTx/>
              </a:rPr>
              <a:t>Esta </a:t>
            </a:r>
            <a:r>
              <a:t>guía práctica</a:t>
            </a:r>
            <a:r>
              <a:rPr kern="1200">
                <a:ln>
                  <a:noFill/>
                </a:ln>
                <a:effectLst/>
                <a:uLnTx/>
                <a:uFillTx/>
              </a:rPr>
              <a:t> cubrirá el siguiente tema:</a:t>
            </a:r>
            <a:endParaRPr kumimoji="0" lang="en-IN" sz="20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Trebuchet MS"/>
              <a:ea typeface="Calibri"/>
              <a:cs typeface="Calibri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iniciar sesión al usar un computador de escritorio (desktop)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iniciar sesión al usar la aplicación móvil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 por la página de inicio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Opciones del menú principal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FA8AE8-D03E-4A7F-717C-735FFE91B8C0}"/>
              </a:ext>
            </a:extLst>
          </p:cNvPr>
          <p:cNvSpPr txBox="1"/>
          <p:nvPr/>
        </p:nvSpPr>
        <p:spPr>
          <a:xfrm>
            <a:off x="279648" y="2777302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iniciar sesión al usar un computador de escritorio (desktop)</a:t>
            </a:r>
            <a:endParaRPr lang="en-IN" sz="200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109147-1FAA-3451-1ED9-9CC89A6794FB}"/>
              </a:ext>
            </a:extLst>
          </p:cNvPr>
          <p:cNvSpPr txBox="1"/>
          <p:nvPr/>
        </p:nvSpPr>
        <p:spPr>
          <a:xfrm>
            <a:off x="241145" y="3332251"/>
            <a:ext cx="66168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highlight>
                  <a:srgbClr val="FFFFFF"/>
                </a:highlight>
                <a:latin typeface="Trebuchet MS" panose="020B0603020202020204" pitchFamily="34" charset="0"/>
              </a:defRPr>
            </a:pP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1. Abra un navegador web y acceda a MyTempo mediante la siguiente </a:t>
            </a:r>
            <a:r>
              <a:rPr b="1">
                <a:ea typeface="Calibri" panose="020F0502020204030204" pitchFamily="34" charset="0"/>
                <a:cs typeface="Calibri" panose="020F0502020204030204" pitchFamily="34" charset="0"/>
              </a:rPr>
              <a:t>URL</a:t>
            </a: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https://perduefarms-pfiprdsso.prd.mykronos.com</a:t>
            </a:r>
            <a:endParaRPr lang="en-US" sz="2000" dirty="0"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endParaRPr lang="en-IN" sz="2000" dirty="0"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682ED5-519F-78EF-C199-59AEA48A1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" y="4709210"/>
            <a:ext cx="6159600" cy="2764691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8C2E5FF-21CC-B7F4-1208-C5390B3B7E31}"/>
              </a:ext>
            </a:extLst>
          </p:cNvPr>
          <p:cNvSpPr/>
          <p:nvPr/>
        </p:nvSpPr>
        <p:spPr>
          <a:xfrm>
            <a:off x="349199" y="4709210"/>
            <a:ext cx="6159599" cy="278514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998CEB-ADDA-7F59-B412-40D3E0F696C0}"/>
              </a:ext>
            </a:extLst>
          </p:cNvPr>
          <p:cNvSpPr/>
          <p:nvPr/>
        </p:nvSpPr>
        <p:spPr>
          <a:xfrm>
            <a:off x="6363131" y="4286340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2918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F1B9-0777-2EBF-3890-8340A09DC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F05D2C9C-703F-850B-3A4F-8F8D3076C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05561A-F9E9-CE7C-7463-6CC07A96BE2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083F97-2E67-54C9-D96E-E96F7059EF6A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Ingrese su 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nombre de usuario (correo electrónico o ID de usuario)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y seleccione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 Siguiente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.</a:t>
            </a:r>
            <a:endParaRPr lang="en-IN" sz="2000" i="1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B5F02B6C-117A-ED7C-CF90-015A400ADFDA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4764876-5A4E-E6A5-6C6C-B8B26533E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" y="2038412"/>
            <a:ext cx="6159600" cy="2764691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46AA4B-F1B3-E6E6-1A72-3D52DBB81BF3}"/>
              </a:ext>
            </a:extLst>
          </p:cNvPr>
          <p:cNvSpPr/>
          <p:nvPr/>
        </p:nvSpPr>
        <p:spPr>
          <a:xfrm>
            <a:off x="685293" y="4059733"/>
            <a:ext cx="2184907" cy="40220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106ED9-2641-BE76-E0D1-0A78173F0C3F}"/>
              </a:ext>
            </a:extLst>
          </p:cNvPr>
          <p:cNvSpPr/>
          <p:nvPr/>
        </p:nvSpPr>
        <p:spPr>
          <a:xfrm>
            <a:off x="685293" y="4530725"/>
            <a:ext cx="2184907" cy="27237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ECCE89F-3787-085F-FD48-0E4B0944C1BF}"/>
              </a:ext>
            </a:extLst>
          </p:cNvPr>
          <p:cNvSpPr/>
          <p:nvPr/>
        </p:nvSpPr>
        <p:spPr>
          <a:xfrm>
            <a:off x="2870200" y="429504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65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A5D44-BBF3-C7B7-F590-68E3F081C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0D48F6D8-9802-BE5F-6D2C-977377E67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9CCE05-F147-43A5-2049-24F80F460B3D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E50C7E-A6F5-A072-0F50-722771A9382C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Ingrese su 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contraseña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 asociada a su nombre de usuario y seleccione 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Siguiente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3599A413-5B8B-A9F0-6961-380016A41EFA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0B4ABED-C987-74AB-DDF0-75881CDC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" y="2035903"/>
            <a:ext cx="6159600" cy="2826002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F45913-E142-0EFD-7036-6358B084AD10}"/>
              </a:ext>
            </a:extLst>
          </p:cNvPr>
          <p:cNvSpPr/>
          <p:nvPr/>
        </p:nvSpPr>
        <p:spPr>
          <a:xfrm>
            <a:off x="349200" y="3368137"/>
            <a:ext cx="2524140" cy="34925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E2EF1-9B49-EB9D-BAD2-970CD7E9E06A}"/>
              </a:ext>
            </a:extLst>
          </p:cNvPr>
          <p:cNvSpPr/>
          <p:nvPr/>
        </p:nvSpPr>
        <p:spPr>
          <a:xfrm>
            <a:off x="349200" y="3947576"/>
            <a:ext cx="2524140" cy="34925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CA249B-55C1-185B-1DF4-F38AF358795D}"/>
              </a:ext>
            </a:extLst>
          </p:cNvPr>
          <p:cNvSpPr/>
          <p:nvPr/>
        </p:nvSpPr>
        <p:spPr>
          <a:xfrm>
            <a:off x="2860640" y="361606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2910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B5DDF-807A-5D80-757D-342C21853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210030E2-029A-A52F-6FDC-E9B0FEB4D73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26E431F4-132D-791C-5607-A4C975372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2339C7-5075-5462-CEDE-DFD6B3C9A9A9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D76FEF-0443-2543-D008-18C88F65C55B}"/>
              </a:ext>
            </a:extLst>
          </p:cNvPr>
          <p:cNvSpPr txBox="1"/>
          <p:nvPr/>
        </p:nvSpPr>
        <p:spPr>
          <a:xfrm>
            <a:off x="279648" y="993037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iniciar sesión al usar la aplicación móvil</a:t>
            </a:r>
            <a:endParaRPr lang="en-IN" sz="200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6A4CD-D052-7791-435F-72C406CC4C05}"/>
              </a:ext>
            </a:extLst>
          </p:cNvPr>
          <p:cNvSpPr txBox="1"/>
          <p:nvPr/>
        </p:nvSpPr>
        <p:spPr>
          <a:xfrm>
            <a:off x="241145" y="1549687"/>
            <a:ext cx="66168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highlight>
                  <a:srgbClr val="FFFFFF"/>
                </a:highlight>
                <a:latin typeface="Trebuchet MS" panose="020B0603020202020204" pitchFamily="34" charset="0"/>
              </a:defRPr>
            </a:pP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1. Abra la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aplicación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móvil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ingrese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siguiente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>
                <a:ea typeface="Calibri" panose="020F0502020204030204" pitchFamily="34" charset="0"/>
                <a:cs typeface="Calibri" panose="020F0502020204030204" pitchFamily="34" charset="0"/>
              </a:rPr>
              <a:t>URL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b="1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https://perduefarms-pfiprdsso.prd.mykronos.com</a:t>
            </a:r>
            <a:r>
              <a:rPr dirty="0"/>
              <a:t> </a:t>
            </a:r>
            <a:r>
              <a:rPr lang="es-ES" dirty="0">
                <a:highlight>
                  <a:srgbClr val="FFFFFF"/>
                </a:highlight>
                <a:ea typeface="Calibri" panose="020F0502020204030204" pitchFamily="34" charset="0"/>
                <a:cs typeface="Calibri" panose="020F0502020204030204" pitchFamily="34" charset="0"/>
              </a:rPr>
              <a:t>en el espacio </a:t>
            </a:r>
            <a:r>
              <a:rPr lang="es-ES" b="1" dirty="0">
                <a:highlight>
                  <a:srgbClr val="FFFFFF"/>
                </a:highlight>
                <a:ea typeface="Calibri" panose="020F0502020204030204" pitchFamily="34" charset="0"/>
                <a:cs typeface="Calibri" panose="020F0502020204030204" pitchFamily="34" charset="0"/>
              </a:rPr>
              <a:t>Código de acceso de trabajo o URL</a:t>
            </a:r>
            <a:r>
              <a:rPr lang="es-ES" dirty="0">
                <a:highlight>
                  <a:srgbClr val="FFFFFF"/>
                </a:highlight>
                <a:ea typeface="Calibri" panose="020F0502020204030204" pitchFamily="34" charset="0"/>
                <a:cs typeface="Calibri" panose="020F0502020204030204" pitchFamily="34" charset="0"/>
              </a:rPr>
              <a:t>, y seleccione </a:t>
            </a:r>
            <a:r>
              <a:rPr lang="es-ES" b="1" dirty="0">
                <a:highlight>
                  <a:srgbClr val="FFFFFF"/>
                </a:highlight>
                <a:ea typeface="Calibri" panose="020F0502020204030204" pitchFamily="34" charset="0"/>
                <a:cs typeface="Calibri" panose="020F0502020204030204" pitchFamily="34" charset="0"/>
              </a:rPr>
              <a:t>Continuar</a:t>
            </a:r>
            <a:r>
              <a:rPr lang="es-ES" dirty="0">
                <a:highlight>
                  <a:srgbClr val="FFFFFF"/>
                </a:highlight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N" sz="2000" dirty="0"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7C3B0471-3189-DBCE-7E2B-E4E484B07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889" y="3185972"/>
            <a:ext cx="2497657" cy="5462960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4208AFC3-10B7-8202-82DF-B94BA4A17F23}"/>
              </a:ext>
            </a:extLst>
          </p:cNvPr>
          <p:cNvSpPr/>
          <p:nvPr/>
        </p:nvSpPr>
        <p:spPr>
          <a:xfrm>
            <a:off x="2352040" y="6888479"/>
            <a:ext cx="2219960" cy="4419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9FD7795F-4BB7-9E1D-2C47-40C0D20C25CB}"/>
              </a:ext>
            </a:extLst>
          </p:cNvPr>
          <p:cNvSpPr/>
          <p:nvPr/>
        </p:nvSpPr>
        <p:spPr>
          <a:xfrm>
            <a:off x="4470935" y="6515644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E9C0A2E0-C375-5986-87CD-C82DC9ACFBD3}"/>
              </a:ext>
            </a:extLst>
          </p:cNvPr>
          <p:cNvSpPr/>
          <p:nvPr/>
        </p:nvSpPr>
        <p:spPr>
          <a:xfrm>
            <a:off x="2363737" y="7515974"/>
            <a:ext cx="2219960" cy="4419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8">
            <a:extLst>
              <a:ext uri="{FF2B5EF4-FFF2-40B4-BE49-F238E27FC236}">
                <a16:creationId xmlns:a16="http://schemas.microsoft.com/office/drawing/2014/main" id="{629F3CBB-0299-A085-77E2-20219B99B430}"/>
              </a:ext>
            </a:extLst>
          </p:cNvPr>
          <p:cNvSpPr/>
          <p:nvPr/>
        </p:nvSpPr>
        <p:spPr>
          <a:xfrm>
            <a:off x="4583697" y="7525110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2622EEF7-A1B2-9D97-083C-154098CE76DE}"/>
              </a:ext>
            </a:extLst>
          </p:cNvPr>
          <p:cNvSpPr/>
          <p:nvPr/>
        </p:nvSpPr>
        <p:spPr>
          <a:xfrm>
            <a:off x="2482462" y="7011942"/>
            <a:ext cx="1739404" cy="190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1A0AF6E4-AB7F-6925-1202-863B8712D49D}"/>
              </a:ext>
            </a:extLst>
          </p:cNvPr>
          <p:cNvSpPr txBox="1"/>
          <p:nvPr/>
        </p:nvSpPr>
        <p:spPr>
          <a:xfrm>
            <a:off x="2402037" y="6991765"/>
            <a:ext cx="18698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chemeClr val="tx1"/>
                </a:solidFill>
              </a:defRPr>
            </a:pPr>
            <a:r>
              <a:t>https://perduefarms-pfiprdsso.pr</a:t>
            </a:r>
          </a:p>
        </p:txBody>
      </p:sp>
    </p:spTree>
    <p:extLst>
      <p:ext uri="{BB962C8B-B14F-4D97-AF65-F5344CB8AC3E}">
        <p14:creationId xmlns:p14="http://schemas.microsoft.com/office/powerpoint/2010/main" val="1168803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CA834-2210-C1E5-C607-BAE447EF7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ED0FE8E-DCF5-0202-BC56-000FD6DB3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483" y="2038889"/>
            <a:ext cx="3605034" cy="6524949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1A563694-E817-CA22-B2D2-EA3F6975A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206872-B74C-C929-4DE9-ACF05838BA8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09528-96FF-19EE-678F-1800D777751B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Ingrese su 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nombre de usuario (correo electrónico o ID de usuario)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y seleccione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 Siguiente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.</a:t>
            </a:r>
            <a:endParaRPr lang="en-IN" sz="2000" i="1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06A61E83-5EFF-8C00-C98E-2BE9AFC773EB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A36DF0-7FC0-293F-4D1E-FCE56F158FA6}"/>
              </a:ext>
            </a:extLst>
          </p:cNvPr>
          <p:cNvSpPr/>
          <p:nvPr/>
        </p:nvSpPr>
        <p:spPr>
          <a:xfrm>
            <a:off x="1705465" y="3932237"/>
            <a:ext cx="3366067" cy="73289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6D1262-6ED0-F7BE-2778-8D870E1DBB29}"/>
              </a:ext>
            </a:extLst>
          </p:cNvPr>
          <p:cNvSpPr/>
          <p:nvPr/>
        </p:nvSpPr>
        <p:spPr>
          <a:xfrm>
            <a:off x="1705465" y="4793880"/>
            <a:ext cx="3366066" cy="56552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8CF34F-2CDB-D1F1-4F99-4FD6045F1ABB}"/>
              </a:ext>
            </a:extLst>
          </p:cNvPr>
          <p:cNvSpPr/>
          <p:nvPr/>
        </p:nvSpPr>
        <p:spPr>
          <a:xfrm>
            <a:off x="5071531" y="4500501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32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8E790-A88B-E9A4-0D5E-15024351B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C4A8DC2D-8890-37D3-D40D-699CD884F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820" y="2038377"/>
            <a:ext cx="3605034" cy="6524949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1E9062ED-06E2-E88C-1B48-CD04559F8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04A79A-C6BE-B0D4-3738-382E977198F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3E9304-63CE-478E-957B-95FE2B15E433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</a:t>
            </a:r>
            <a:r>
              <a:rPr>
                <a:solidFill>
                  <a:schemeClr val="tx2"/>
                </a:solidFill>
              </a:rPr>
              <a:t>Ingrese su </a:t>
            </a:r>
            <a:r>
              <a:rPr b="1">
                <a:solidFill>
                  <a:schemeClr val="tx2"/>
                </a:solidFill>
              </a:rPr>
              <a:t>contraseña</a:t>
            </a:r>
            <a:r>
              <a:rPr>
                <a:solidFill>
                  <a:schemeClr val="tx2"/>
                </a:solidFill>
              </a:rPr>
              <a:t> asociada a su nombre de usuario y seleccione </a:t>
            </a:r>
            <a:r>
              <a:rPr b="1">
                <a:solidFill>
                  <a:schemeClr val="tx2"/>
                </a:solidFill>
              </a:rPr>
              <a:t>Siguiente</a:t>
            </a:r>
            <a:r>
              <a:rPr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6C7F8993-0666-44A4-448E-37967FBF1418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9F3182-C516-C4FC-F184-889F191F2B56}"/>
              </a:ext>
            </a:extLst>
          </p:cNvPr>
          <p:cNvSpPr/>
          <p:nvPr/>
        </p:nvSpPr>
        <p:spPr>
          <a:xfrm>
            <a:off x="1713297" y="4442238"/>
            <a:ext cx="3445843" cy="52493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843429D-7C5B-3AE5-429F-0D8BED62DE15}"/>
              </a:ext>
            </a:extLst>
          </p:cNvPr>
          <p:cNvSpPr/>
          <p:nvPr/>
        </p:nvSpPr>
        <p:spPr>
          <a:xfrm>
            <a:off x="5054210" y="5130492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43ABE8-3061-0AD7-6EF2-4A440EBBFA7E}"/>
              </a:ext>
            </a:extLst>
          </p:cNvPr>
          <p:cNvSpPr/>
          <p:nvPr/>
        </p:nvSpPr>
        <p:spPr>
          <a:xfrm>
            <a:off x="1713297" y="5563317"/>
            <a:ext cx="3445843" cy="52493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1B60A1-C6E4-4187-0C94-B98122A61A50}"/>
              </a:ext>
            </a:extLst>
          </p:cNvPr>
          <p:cNvSpPr/>
          <p:nvPr/>
        </p:nvSpPr>
        <p:spPr>
          <a:xfrm>
            <a:off x="5020353" y="4009413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DF8E63-D2F4-3021-DEF7-1433E779A327}"/>
              </a:ext>
            </a:extLst>
          </p:cNvPr>
          <p:cNvSpPr txBox="1"/>
          <p:nvPr/>
        </p:nvSpPr>
        <p:spPr>
          <a:xfrm>
            <a:off x="1736050" y="4016815"/>
            <a:ext cx="2991143" cy="24622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000">
                <a:cs typeface="Arial"/>
              </a:defRPr>
            </a:pPr>
            <a:r>
              <a:t>MYID o ID del asociado @Perdue.com</a:t>
            </a:r>
          </a:p>
        </p:txBody>
      </p:sp>
    </p:spTree>
    <p:extLst>
      <p:ext uri="{BB962C8B-B14F-4D97-AF65-F5344CB8AC3E}">
        <p14:creationId xmlns:p14="http://schemas.microsoft.com/office/powerpoint/2010/main" val="2585322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FED16-8A6B-5F20-24E7-B1A532B1D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144153E-6465-926A-23AC-6D19C759E7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04069" y="1664702"/>
            <a:ext cx="4049860" cy="2190144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A60FBD1C-BF5F-DE40-5555-036950CDB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46D200-3CC6-3552-2270-5BC00C90A1C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4C9DFCA1-C76F-B072-DA65-D71287553A82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1D10A-1E26-96A1-2161-E2E78CC6B3BE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Navegación</a:t>
            </a:r>
            <a:r>
              <a:rPr dirty="0"/>
              <a:t> </a:t>
            </a:r>
            <a:r>
              <a:rPr lang="it-IT" dirty="0"/>
              <a:t>en</a:t>
            </a:r>
            <a:r>
              <a:rPr dirty="0"/>
              <a:t> la </a:t>
            </a:r>
            <a:r>
              <a:rPr dirty="0" err="1"/>
              <a:t>página</a:t>
            </a:r>
            <a:r>
              <a:rPr dirty="0"/>
              <a:t> de </a:t>
            </a:r>
            <a:r>
              <a:rPr dirty="0" err="1"/>
              <a:t>inicio</a:t>
            </a:r>
            <a:r>
              <a:rPr dirty="0"/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ED084BA-4AD3-F5F4-98A5-072BE2D74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877929"/>
              </p:ext>
            </p:extLst>
          </p:nvPr>
        </p:nvGraphicFramePr>
        <p:xfrm>
          <a:off x="172849" y="4392935"/>
          <a:ext cx="6512300" cy="430379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53711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Menú</a:t>
                      </a:r>
                      <a:r>
                        <a:rPr sz="1800" dirty="0"/>
                        <a:t> principal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 acceder a diferentes secciones del sistema, utilice el ícono del</a:t>
                      </a:r>
                      <a:r>
                        <a:rPr sz="1800" b="1"/>
                        <a:t> Menú principal </a:t>
                      </a:r>
                      <a:r>
                        <a:rPr sz="1800"/>
                        <a:t>.</a:t>
                      </a:r>
                      <a:endParaRPr lang="en-GB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46270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Inicio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 volver a la página de inicio desde cualquier página, use el ícono de </a:t>
                      </a:r>
                      <a:r>
                        <a:rPr sz="1800" b="1"/>
                        <a:t>Inicio</a:t>
                      </a:r>
                      <a:r>
                        <a:rPr sz="1800"/>
                        <a:t>.</a:t>
                      </a:r>
                      <a:endParaRPr lang="en-GB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  <a:tr h="1652033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Recuadros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</a:t>
                      </a:r>
                      <a:r>
                        <a:rPr sz="1800" dirty="0" err="1"/>
                        <a:t>realizar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acciones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desde</a:t>
                      </a:r>
                      <a:r>
                        <a:rPr sz="1800" dirty="0"/>
                        <a:t> la </a:t>
                      </a:r>
                      <a:r>
                        <a:rPr sz="1800" dirty="0" err="1"/>
                        <a:t>página</a:t>
                      </a:r>
                      <a:r>
                        <a:rPr sz="1800" dirty="0"/>
                        <a:t> de </a:t>
                      </a:r>
                      <a:r>
                        <a:rPr sz="1800" dirty="0" err="1"/>
                        <a:t>inicio</a:t>
                      </a:r>
                      <a:r>
                        <a:rPr sz="1800" dirty="0"/>
                        <a:t>, use </a:t>
                      </a:r>
                      <a:r>
                        <a:rPr sz="1800" dirty="0" err="1"/>
                        <a:t>los</a:t>
                      </a:r>
                      <a:r>
                        <a:rPr sz="1800" dirty="0"/>
                        <a:t> </a:t>
                      </a:r>
                      <a:r>
                        <a:rPr sz="1800" b="1" dirty="0" err="1"/>
                        <a:t>recuadros</a:t>
                      </a:r>
                      <a:r>
                        <a:rPr sz="1800" b="1" dirty="0"/>
                        <a:t>.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14736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F59389A2-CF3B-544F-7A86-4470C39D1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545" y="4604445"/>
            <a:ext cx="663318" cy="779690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9594C0-6316-E1D0-2AF0-9C9BEEEACE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786" y="5977987"/>
            <a:ext cx="1775079" cy="858911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8E7647E-6500-66BF-582F-5AF4ACD8DCA1}"/>
              </a:ext>
            </a:extLst>
          </p:cNvPr>
          <p:cNvSpPr/>
          <p:nvPr/>
        </p:nvSpPr>
        <p:spPr>
          <a:xfrm>
            <a:off x="1597933" y="2113083"/>
            <a:ext cx="3643538" cy="144995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1D28C6-927A-3DA8-EC90-D001BCB7D8DC}"/>
              </a:ext>
            </a:extLst>
          </p:cNvPr>
          <p:cNvSpPr/>
          <p:nvPr/>
        </p:nvSpPr>
        <p:spPr>
          <a:xfrm>
            <a:off x="1340304" y="1661584"/>
            <a:ext cx="555172" cy="1986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7977531-0173-99F3-5630-D011A426ABB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27" b="427"/>
          <a:stretch/>
        </p:blipFill>
        <p:spPr>
          <a:xfrm>
            <a:off x="1971725" y="7374987"/>
            <a:ext cx="2041200" cy="93534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2615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76C1-0ECC-C606-977D-07EC034F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39FCDC8-38E8-9A0E-318B-FF0B1720DE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9238" y="1716949"/>
            <a:ext cx="5199523" cy="2811876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7373A65F-9CCF-16F5-866A-6AAEB7D0B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9B7AE9-2886-084E-B843-3A18497FFF4C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E5838BA-CEFA-2C04-D021-A81E99EF21EF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4333C7-7F59-290A-F9DA-AA8D75DD29A6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Navegación</a:t>
            </a:r>
            <a:r>
              <a:rPr dirty="0"/>
              <a:t> </a:t>
            </a:r>
            <a:r>
              <a:rPr lang="it-IT" dirty="0"/>
              <a:t>en</a:t>
            </a:r>
            <a:r>
              <a:rPr dirty="0"/>
              <a:t> la </a:t>
            </a:r>
            <a:r>
              <a:rPr dirty="0" err="1"/>
              <a:t>página</a:t>
            </a:r>
            <a:r>
              <a:rPr dirty="0"/>
              <a:t> de </a:t>
            </a:r>
            <a:r>
              <a:rPr dirty="0" err="1"/>
              <a:t>inicio</a:t>
            </a:r>
            <a:r>
              <a:rPr dirty="0"/>
              <a:t> (</a:t>
            </a:r>
            <a:r>
              <a:rPr dirty="0" err="1"/>
              <a:t>continuación</a:t>
            </a:r>
            <a:r>
              <a:rPr dirty="0"/>
              <a:t>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E199942-ACB5-B211-4DAD-DB8C1D16E7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037404"/>
              </p:ext>
            </p:extLst>
          </p:nvPr>
        </p:nvGraphicFramePr>
        <p:xfrm>
          <a:off x="172850" y="4813504"/>
          <a:ext cx="6512300" cy="26517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8524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Menú</a:t>
                      </a:r>
                      <a:r>
                        <a:rPr sz="1800" dirty="0"/>
                        <a:t> de </a:t>
                      </a:r>
                      <a:r>
                        <a:rPr sz="1800" dirty="0" err="1"/>
                        <a:t>configuración</a:t>
                      </a:r>
                      <a:r>
                        <a:rPr sz="1800" dirty="0"/>
                        <a:t> del </a:t>
                      </a:r>
                      <a:r>
                        <a:rPr sz="1800" dirty="0" err="1"/>
                        <a:t>empleado</a:t>
                      </a:r>
                      <a:endParaRPr sz="18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</a:t>
                      </a:r>
                      <a:r>
                        <a:rPr sz="1800" dirty="0" err="1"/>
                        <a:t>cerrar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sesión</a:t>
                      </a:r>
                      <a:r>
                        <a:rPr sz="1800" dirty="0"/>
                        <a:t> o </a:t>
                      </a:r>
                      <a:r>
                        <a:rPr sz="1800" dirty="0" err="1"/>
                        <a:t>editar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su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perfil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utilice</a:t>
                      </a:r>
                      <a:r>
                        <a:rPr sz="1800" dirty="0"/>
                        <a:t> el </a:t>
                      </a:r>
                      <a:r>
                        <a:rPr sz="1800" dirty="0" err="1"/>
                        <a:t>ícono</a:t>
                      </a:r>
                      <a:r>
                        <a:rPr sz="1800" dirty="0"/>
                        <a:t> del </a:t>
                      </a:r>
                      <a:r>
                        <a:rPr sz="1800" b="1" dirty="0" err="1"/>
                        <a:t>Menú</a:t>
                      </a:r>
                      <a:r>
                        <a:rPr sz="1800" b="1" dirty="0"/>
                        <a:t> de </a:t>
                      </a:r>
                      <a:r>
                        <a:rPr sz="1800" b="1" dirty="0" err="1"/>
                        <a:t>configuración</a:t>
                      </a:r>
                      <a:r>
                        <a:rPr sz="1800" b="1" dirty="0"/>
                        <a:t> del </a:t>
                      </a:r>
                      <a:r>
                        <a:rPr sz="1800" b="1" dirty="0" err="1"/>
                        <a:t>asociado</a:t>
                      </a:r>
                      <a:r>
                        <a:rPr sz="1800" dirty="0"/>
                        <a:t>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57601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Centro de control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</a:t>
                      </a:r>
                      <a:r>
                        <a:rPr sz="1800" dirty="0" err="1"/>
                        <a:t>ver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alertas</a:t>
                      </a:r>
                      <a:r>
                        <a:rPr sz="1800" dirty="0"/>
                        <a:t> y </a:t>
                      </a:r>
                      <a:r>
                        <a:rPr sz="1800" dirty="0" err="1"/>
                        <a:t>notificaciones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utilice</a:t>
                      </a:r>
                      <a:r>
                        <a:rPr sz="1800" dirty="0"/>
                        <a:t> el </a:t>
                      </a:r>
                      <a:r>
                        <a:rPr sz="1800" dirty="0" err="1"/>
                        <a:t>ícono</a:t>
                      </a:r>
                      <a:r>
                        <a:rPr sz="1800" dirty="0"/>
                        <a:t> del </a:t>
                      </a:r>
                      <a:r>
                        <a:rPr sz="1800" b="1" dirty="0"/>
                        <a:t>Centro de control</a:t>
                      </a:r>
                      <a:r>
                        <a:rPr sz="1800" dirty="0"/>
                        <a:t>.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720F92C-0D72-64B0-E511-59FDB8A65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931" y="6382197"/>
            <a:ext cx="662400" cy="734662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5E12DB-58F9-7E1A-33D6-12C3672434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3931" y="5117744"/>
            <a:ext cx="662400" cy="70295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CB0F8A-85E3-E4F5-55FE-130B3C5184C1}"/>
              </a:ext>
            </a:extLst>
          </p:cNvPr>
          <p:cNvSpPr/>
          <p:nvPr/>
        </p:nvSpPr>
        <p:spPr>
          <a:xfrm>
            <a:off x="5644249" y="1693418"/>
            <a:ext cx="363537" cy="24483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72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61C3-8F66-9807-69AE-34CC0E601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7C3CF1E-3186-62EE-CA43-A93F20847D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9238" y="1716949"/>
            <a:ext cx="5199523" cy="2811876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7C92E30F-47EE-B420-C9D1-D0333EAB1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469FB1-4EB4-E234-D144-3563C4B1543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B01AD5EE-1172-1671-4F08-A6A0B7FB35BD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099632-F1BE-727B-23E8-750D5C441DA5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Navegación</a:t>
            </a:r>
            <a:r>
              <a:rPr dirty="0"/>
              <a:t> </a:t>
            </a:r>
            <a:r>
              <a:rPr lang="it-IT"/>
              <a:t>en</a:t>
            </a:r>
            <a:r>
              <a:t> la </a:t>
            </a:r>
            <a:r>
              <a:rPr dirty="0" err="1"/>
              <a:t>página</a:t>
            </a:r>
            <a:r>
              <a:rPr dirty="0"/>
              <a:t> de </a:t>
            </a:r>
            <a:r>
              <a:rPr dirty="0" err="1"/>
              <a:t>inicio</a:t>
            </a:r>
            <a:r>
              <a:rPr dirty="0"/>
              <a:t> (</a:t>
            </a:r>
            <a:r>
              <a:rPr dirty="0" err="1"/>
              <a:t>continuación</a:t>
            </a:r>
            <a:r>
              <a:rPr dirty="0"/>
              <a:t>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9E303B5-073C-6FEA-3B45-B77D79CE6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309080"/>
              </p:ext>
            </p:extLst>
          </p:nvPr>
        </p:nvGraphicFramePr>
        <p:xfrm>
          <a:off x="172850" y="4813504"/>
          <a:ext cx="6512300" cy="35356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657081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Ayuda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Para consultar artículos de ayuda y recursos de soporte, utilice el ícono de </a:t>
                      </a:r>
                      <a:r>
                        <a:rPr b="1"/>
                        <a:t>Ayuda</a:t>
                      </a:r>
                      <a:r>
                        <a:t>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116769"/>
                  </a:ext>
                </a:extLst>
              </a:tr>
              <a:tr h="657081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Bryte - Ayuda con IA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Para realizar búsquedas con ayuda de la IA y obtener respuestas rápidas, seleccione el ícono de </a:t>
                      </a:r>
                      <a:r>
                        <a:rPr b="1"/>
                        <a:t>Bryte</a:t>
                      </a:r>
                      <a:r>
                        <a:t>.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84077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C08D6D0-51FE-8496-4819-D0FF1938DE2B}"/>
              </a:ext>
            </a:extLst>
          </p:cNvPr>
          <p:cNvSpPr/>
          <p:nvPr/>
        </p:nvSpPr>
        <p:spPr>
          <a:xfrm>
            <a:off x="5540641" y="1699526"/>
            <a:ext cx="178858" cy="27622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35B8BA-FBDB-B24C-9E90-8F5B72CF81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930" y="5102430"/>
            <a:ext cx="786911" cy="66845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E8C8114-36A4-31C1-5C65-628194C5BA36}"/>
              </a:ext>
            </a:extLst>
          </p:cNvPr>
          <p:cNvSpPr/>
          <p:nvPr/>
        </p:nvSpPr>
        <p:spPr>
          <a:xfrm>
            <a:off x="5540641" y="4102462"/>
            <a:ext cx="470958" cy="37913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49ACCD-4407-B718-E05E-8F00DE4659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3931" y="6994309"/>
            <a:ext cx="814435" cy="6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10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95C0B-5656-9144-63B3-389A2B219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C9B7864-3D17-B9E3-E153-05ABEDFD94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69" y="1757247"/>
            <a:ext cx="5410800" cy="2926133"/>
          </a:xfrm>
          <a:prstGeom prst="rect">
            <a:avLst/>
          </a:prstGeom>
          <a:ln>
            <a:solidFill>
              <a:srgbClr val="004B7E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F7F7AEE-D4F0-C16B-3274-4C9757900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1E24AA-A789-F3D0-0625-8A0BD1681F9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8DF4AEBB-D338-E741-20C0-2A63D5E5F6CA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84D49-E8B4-DAEA-0EF7-192E4D3C134E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Opciones del menú principal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18B36B9-25CC-C6A7-CB9D-2E9DA95A1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758869"/>
              </p:ext>
            </p:extLst>
          </p:nvPr>
        </p:nvGraphicFramePr>
        <p:xfrm>
          <a:off x="450766" y="5199226"/>
          <a:ext cx="5956466" cy="31089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16669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439797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463856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Hora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Utilice esta opción para acceder a su </a:t>
                      </a:r>
                      <a:r>
                        <a:rPr b="1"/>
                        <a:t>Horario</a:t>
                      </a:r>
                      <a:r>
                        <a:t> y </a:t>
                      </a:r>
                      <a:r>
                        <a:rPr b="1"/>
                        <a:t>Registro de horas</a:t>
                      </a:r>
                      <a:endParaRPr lang="en-GB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550843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Reportes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Utilice esta opción para acceder a componentes como la </a:t>
                      </a:r>
                      <a:r>
                        <a:rPr b="1"/>
                        <a:t>Biblioteca de vista de datos</a:t>
                      </a:r>
                      <a:endParaRPr lang="en-GB" sz="20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Inicio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Use esta opción para acceder a la página de inicio de </a:t>
                      </a:r>
                      <a:r>
                        <a:rPr b="1"/>
                        <a:t>MyTempo</a:t>
                      </a:r>
                      <a:endParaRPr lang="en-GB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Cerrar sesión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Utilice esta opción para cerrar sesión de forma segura en </a:t>
                      </a:r>
                      <a:r>
                        <a:rPr b="1"/>
                        <a:t>MyTempo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775CECEB-2558-92FA-34E6-B4ECA5F7778F}"/>
              </a:ext>
            </a:extLst>
          </p:cNvPr>
          <p:cNvSpPr/>
          <p:nvPr/>
        </p:nvSpPr>
        <p:spPr>
          <a:xfrm>
            <a:off x="723469" y="2277532"/>
            <a:ext cx="1065522" cy="18127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38945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A59001-B1A5-42FB-A128-BFDBD5F6D4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4B6D89-EA2C-48EE-B2A3-E9A54647F117}">
  <ds:schemaRefs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8a53683a-3c16-4534-8132-06817042ea78"/>
    <ds:schemaRef ds:uri="http://schemas.microsoft.com/office/2006/documentManagement/types"/>
    <ds:schemaRef ds:uri="9a68dee0-3dfc-4e85-991b-80d6d69162de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545</TotalTime>
  <Words>591</Words>
  <Application>Microsoft Office PowerPoint</Application>
  <PresentationFormat>Presentazione su schermo (4:3)</PresentationFormat>
  <Paragraphs>78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Poppins Bold</vt:lpstr>
      <vt:lpstr>Trebuchet MS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15</cp:revision>
  <dcterms:created xsi:type="dcterms:W3CDTF">2023-10-12T17:11:43Z</dcterms:created>
  <dcterms:modified xsi:type="dcterms:W3CDTF">2026-08-31T11:48:23Z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