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</p:sldMasterIdLst>
  <p:notesMasterIdLst>
    <p:notesMasterId r:id="rId22"/>
  </p:notesMasterIdLst>
  <p:handoutMasterIdLst>
    <p:handoutMasterId r:id="rId23"/>
  </p:handoutMasterIdLst>
  <p:sldIdLst>
    <p:sldId id="338" r:id="rId5"/>
    <p:sldId id="299" r:id="rId6"/>
    <p:sldId id="335" r:id="rId7"/>
    <p:sldId id="297" r:id="rId8"/>
    <p:sldId id="334" r:id="rId9"/>
    <p:sldId id="339" r:id="rId10"/>
    <p:sldId id="340" r:id="rId11"/>
    <p:sldId id="341" r:id="rId12"/>
    <p:sldId id="321" r:id="rId13"/>
    <p:sldId id="310" r:id="rId14"/>
    <p:sldId id="328" r:id="rId15"/>
    <p:sldId id="323" r:id="rId16"/>
    <p:sldId id="333" r:id="rId17"/>
    <p:sldId id="329" r:id="rId18"/>
    <p:sldId id="330" r:id="rId19"/>
    <p:sldId id="331" r:id="rId20"/>
    <p:sldId id="332" r:id="rId21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05AD91F-3AD5-0957-189C-D3EF1F68687C}" name="Vinduska,Brenna" initials="Vi" userId="S::ubv7834@perdue.com::41cef6d6-94d5-4aa9-845d-0fc323a32d4b" providerId="AD"/>
  <p188:author id="{3142D024-BA36-6360-BF94-3C188CBC15B8}" name="Mahalakshmi Panchapakesan" initials="MP" userId="Mahalakshmi Panchapakesan" providerId="None"/>
  <p188:author id="{FC160C2A-AF5D-C907-78E7-92EB7B3BA724}" name="Verma, Anjali - Contractor {PEP}" initials="V{" userId="S::anjali.verma.contractor@pepsico.com::6383e2ea-9084-4f4d-8c83-d19103f6456f" providerId="AD"/>
  <p188:author id="{D6C40F2A-7F09-05ED-25A3-C0C0040EE6D2}" name="Claire Girardot" initials="CG" userId="S::claire.girardot@ey.com::f7e0ccd9-c1ec-4dd5-8acf-9ca5f0fbe59d" providerId="AD"/>
  <p188:author id="{B596CE2C-AB2F-ED60-CD06-C5635C9A5737}" name="Suraj Singh" initials="SS" userId="S::Suraj.Singh9@gds.ey.com::03fea78f-5e67-4cef-b98d-2971247fe602" providerId="AD"/>
  <p188:author id="{9D149F5A-EBAD-2AEB-6F87-09D52E9E5972}" name="Pollinger, Marisa {PEP}" initials="PM{" userId="S::Marisa.Pollinger@pepsico.com::6872c9c5-e1e6-46d2-8ccf-91f41e116436" providerId="AD"/>
  <p188:author id="{9C79E562-B599-79E2-404E-E479020D99E9}" name="Siddarth Mehroutra" initials="SM" userId="S::Siddarth.Mehroutra@gds.ey.com::d76c3b1e-bee3-4e7e-bf9a-d628426eda1d" providerId="AD"/>
  <p188:author id="{C02B296B-A450-42C1-7E3C-DAFDDAEBFAA6}" name="Casey, Jeremiah (CAI - El Cajon - CON)" initials="CC" userId="S::jeremiah.casey@coxautoinc.com::eb752e10-b4bc-4385-8154-17cd279627b5" providerId="AD"/>
  <p188:author id="{1ADB6D6D-425A-D8DF-AFA9-868D68D5E769}" name="Papafloratos, Lia" initials="LP" userId="S::ULP1148@Perdue.com::71b6f7a2-aaf9-4d52-8c53-fb5a19ced362" providerId="AD"/>
  <p188:author id="{BEFA859D-12F9-B930-016B-E07D569EF341}" name="Mahalakshmi Panchapakesan" initials="MP" userId="S::Mahalakshmi.P1@gds.ey.com::a223c210-3b6b-4f3b-ad95-d0de4719153d" providerId="AD"/>
  <p188:author id="{21B952B2-2813-FEBF-2DDD-FC1CAAC59EF1}" name="Claire Girardot" initials="CG" userId="S::Claire.Girardot@ey.com::f7e0ccd9-c1ec-4dd5-8acf-9ca5f0fbe59d" providerId="AD"/>
  <p188:author id="{8F60F5EE-F760-9D4A-364A-82BEE2C438C8}" name="Mielnicki, William (CAI - Atlanta - CON)" initials="WM" userId="S::William.Mielnicki@coxautoinc.com::763a36c9-d192-4614-b06b-56d3e328e9f9" providerId="AD"/>
  <p188:author id="{36DA5CFD-B6E2-7375-2402-57E04DAD1C15}" name="Sensky, Abbey (CAI - Detroit - CON)" initials="AS" userId="S::Abbey.Sensky@coxautoinc.com::8c0c3607-aae0-4408-b66d-a7490418e1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8A"/>
    <a:srgbClr val="004B7E"/>
    <a:srgbClr val="FFFFFF"/>
    <a:srgbClr val="08527B"/>
    <a:srgbClr val="56B4E9"/>
    <a:srgbClr val="F9B826"/>
    <a:srgbClr val="F5F5F5"/>
    <a:srgbClr val="E6E6E6"/>
    <a:srgbClr val="5BA4A3"/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0A6834-355D-4FF0-85F1-D4761A31F0FA}" v="133" dt="2026-08-11T18:26:35.4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00" autoAdjust="0"/>
    <p:restoredTop sz="93447" autoAdjust="0"/>
  </p:normalViewPr>
  <p:slideViewPr>
    <p:cSldViewPr snapToGrid="0">
      <p:cViewPr varScale="1">
        <p:scale>
          <a:sx n="117" d="100"/>
          <a:sy n="117" d="100"/>
        </p:scale>
        <p:origin x="403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666B22-9F8F-6052-2F6F-2E390E623A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CCD1E-5309-52C8-8867-4AACD242C1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9EED7-1E70-42B2-B5F8-612CE3FAC4F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844FB-2E14-05B8-16A6-BDDCABBC6A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6D152-E1B9-6BD8-09CD-A17C79EDC2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C4407-57DF-4A7C-AD5E-E733CB629A3A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17054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59B4D-80DE-4909-8050-294327223F13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AA97B-3EEC-492C-9569-FA46BDAA967E}" type="slidenum">
              <a:rPr lang="en-IN" smtClean="0"/>
              <a:t>‹N›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67399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2152-006E-D775-8286-3A88F91C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432FC-F644-EBDD-C222-A9B704A52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7684B-6687-5BE4-B535-8D40ABABD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31F75-BB27-FF9C-C81B-D7514E4D6B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99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A17A4-E13D-395F-5E92-E5AC6E65D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77F5A4-37FA-760E-24E7-75AA7FF7FE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55BB99-3451-8918-6293-53661A2E4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1E374-EA54-767A-E347-EB94F006544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075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FB1F3-68BF-E11E-C5A8-09AB3C191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F7B58A-2BAA-6CB7-CE39-62B900E1C3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8EBCCD-D9DD-572F-AC29-A51DF95F2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C0ACB4-F8DD-60F6-5745-7AC7BF97F5A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25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8E65D-42DF-6686-CB15-E64FDC485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C3AFD5-10E5-20D5-0F9B-DFCF5A107A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D9414C-8C3F-7CB2-01AC-2F7AEFA897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78EB16-2E06-904B-ACB0-ADA0A1F3E19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679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947D1-D05A-A1A5-3D4D-D7E53A58E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D1C652-8648-B288-112E-32DDEB357E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EF8C2F-F973-2D76-6898-85406418F6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7BF410-27E6-87DD-7BC8-73D12D5564F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9715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0F833-3E72-F991-243E-15761022E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1516F8-0653-530A-F46A-507E78F6A6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F01E2A-8D9E-606B-C6AD-3722506B2F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78A30B-C20D-B251-5CCC-71AAA003CCC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2853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0EF42-EF77-CE77-A6D0-5A1E35CE3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AB3C16-49E7-58AA-AE7E-B5A5486689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019BC4-4872-5B9F-9CFB-90E54AA050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D77ED6-BE27-C84B-CD8B-67FD57D329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035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E2241-0C71-1D56-7DA3-2C14BEC79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7581D1-AB7E-67C7-5730-1372292659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AC6C83-9B07-279B-22B6-3B05C8294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941E4-0927-B686-B111-8BB94913ED3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6290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D4A8A-36CB-3E76-FCBB-F87F113DB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DFFAA2-1F27-1E8B-0E54-FB9F8DEF91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61CAD5-AF5D-FEBA-3D15-ADACB0F0A1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76699F-5B44-129D-D9EF-E0897F4EBB1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7713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A53E3-A195-21D0-9E19-BD2512800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8C1673-37D5-2126-889B-2A3A5E2BCF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DAA954-C119-5185-4E1D-89109DE435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5A9F4B-8BCF-44B4-DA17-A3FF81D9D1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550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306B3-9DA2-01A6-E5F6-5725F5D19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D324AB-5B8E-9A9F-066B-667ED70085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B62CD8-1370-BF23-7B76-D61B7309C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FA2BF1-F823-8E32-B045-7A49587AC0F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9495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35F42-A91C-A71E-4AE9-7BE59A26B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F64A08-5A8C-5EBE-8D60-2EABB949D1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78F9D1-A9DE-C19D-AABC-D122E927A9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D5F9C6-F218-4833-3805-DFEA813DDC8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08738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D7F5D-757D-03E9-DC22-09301A86E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F72BE4-CF6A-88F3-864B-170803E789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5561EB-C327-F259-DD59-7498154C54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1A3EB-B00D-1F6A-3D4E-732BF550708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58539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E949B-58EF-8A09-B1FD-117D979B2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6C167B-0466-850B-5987-60A515D4E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3DA8AF-F73E-EB2A-DBB6-EAAA579C99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044EE-CBDE-F65F-A3F4-695D406CD63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59555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C767A-7664-C878-52C1-063F46A22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69DF50-2D46-1810-8D32-CAAA3942E5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65709C-A057-9778-0FC9-709A04874B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E9410C-2F79-8D73-4CDF-3DA5638BC91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9012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392BA-3DB3-3265-D5B6-731DF788C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8234F6-7741-C74C-DB6D-1F748A601A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A325F8-76DC-0FA6-8621-68FE866D7E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88616F-2CFC-3DE0-8030-20F7442C9D8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8307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C17D7-EAC9-BB9F-A509-ACEFB0F3C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452097-AF78-7BDA-6073-05E097A54A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6C627C-FE73-1DEF-5B60-07AE6C45D0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0A1BC3-CFEF-6473-5830-2D2C4556CF9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978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93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01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573D63E0-F646-A75E-CC8C-1DC9E361D749}"/>
              </a:ext>
            </a:extLst>
          </p:cNvPr>
          <p:cNvSpPr txBox="1">
            <a:spLocks/>
          </p:cNvSpPr>
          <p:nvPr userDrawn="1"/>
        </p:nvSpPr>
        <p:spPr>
          <a:xfrm>
            <a:off x="3093429" y="8790025"/>
            <a:ext cx="671142" cy="25600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C5665-60AA-4800-975B-60C3B685C1F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17</a:t>
            </a:r>
          </a:p>
        </p:txBody>
      </p:sp>
    </p:spTree>
    <p:extLst>
      <p:ext uri="{BB962C8B-B14F-4D97-AF65-F5344CB8AC3E}">
        <p14:creationId xmlns:p14="http://schemas.microsoft.com/office/powerpoint/2010/main" val="155791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hf hdr="0"/>
  <p:txStyles>
    <p:titleStyle>
      <a:lvl1pPr algn="l" defTabSz="1219184" rtl="0" eaLnBrk="1" latinLnBrk="0" hangingPunct="1">
        <a:lnSpc>
          <a:spcPct val="90000"/>
        </a:lnSpc>
        <a:spcBef>
          <a:spcPct val="0"/>
        </a:spcBef>
        <a:buNone/>
        <a:defRPr lang="en-US" sz="4667" b="1" kern="1200" dirty="0">
          <a:solidFill>
            <a:srgbClr val="003766"/>
          </a:solidFill>
          <a:latin typeface="Poppins Bold"/>
          <a:ea typeface="+mn-ea"/>
          <a:cs typeface="Poppins Bold"/>
        </a:defRPr>
      </a:lvl1pPr>
    </p:titleStyle>
    <p:bodyStyle>
      <a:lvl1pPr marL="304798" indent="-304798" algn="l" defTabSz="1219184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8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8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75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167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35275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5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571944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5181536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609593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21918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82877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43837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047962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65755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26714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4876739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>
          <p15:clr>
            <a:srgbClr val="F26B43"/>
          </p15:clr>
        </p15:guide>
        <p15:guide id="2" pos="351">
          <p15:clr>
            <a:srgbClr val="F26B43"/>
          </p15:clr>
        </p15:guide>
        <p15:guide id="3" pos="3993">
          <p15:clr>
            <a:srgbClr val="F26B43"/>
          </p15:clr>
        </p15:guide>
        <p15:guide id="4" orient="horz" pos="299">
          <p15:clr>
            <a:srgbClr val="F26B43"/>
          </p15:clr>
        </p15:guide>
        <p15:guide id="5" orient="horz" pos="55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corporate.perduefarms.com/associate-policies#230548828-186811120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9DB3-8F16-D94C-CA83-88EB41540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0A819F8-D36B-3E76-061F-54BC2AF8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2C24A2-07E4-36DE-AF65-9FE8B4791A3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2160FB-50BC-64A7-91E3-37A45DF58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758238"/>
              </p:ext>
            </p:extLst>
          </p:nvPr>
        </p:nvGraphicFramePr>
        <p:xfrm>
          <a:off x="168289" y="1030351"/>
          <a:ext cx="6583680" cy="67462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278724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2958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rPr sz="1400"/>
                        <a:t>Guía práctica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defRPr>
                      </a:pPr>
                      <a:r>
                        <a:rPr sz="1400"/>
                        <a:t>Solicitud de tiempo libre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0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rPr sz="1400" dirty="0"/>
                        <a:t>Audiencia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sz="1800" kern="12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Calibri"/>
                        </a:defRPr>
                      </a:pPr>
                      <a:r>
                        <a:rPr sz="1400"/>
                        <a:t>Asociado de primera línea o de campo, asociado administrativo por hora o personal no exento (SNE)</a:t>
                      </a:r>
                      <a:endParaRPr lang="en-US" sz="1400" dirty="0"/>
                    </a:p>
                    <a:p>
                      <a:pPr marL="52705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en-US" sz="1400" dirty="0">
                        <a:latin typeface="Trebuchet MS" panose="020B0603020202020204" pitchFamily="34" charset="0"/>
                      </a:endParaRPr>
                    </a:p>
                    <a:p>
                      <a:pPr marL="52705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sz="1800" kern="12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Calibri"/>
                        </a:defRPr>
                      </a:pPr>
                      <a:r>
                        <a:rPr sz="1400"/>
                        <a:t>Las audiencias enumeradas aquí tendrán esta funcionalidad a partir de enero de 2027: asociado asalariado exento, supervisor de primera línea, gerente corporativo, líder del sitio, RR. HH., líder de nómina, administradores de nómina de planta, responsable o técnico regional de nómina, personal de TI, programador para la optimización de la fuerza laboral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3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rPr sz="1400"/>
                        <a:t>Tema(s) incluido(s)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 sz="1800">
                          <a:latin typeface="Trebuchet MS"/>
                        </a:defRPr>
                      </a:pPr>
                      <a:r>
                        <a:rPr sz="1400"/>
                        <a:t>Tipos de tiempo libre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 sz="1800">
                          <a:latin typeface="Trebuchet MS"/>
                        </a:defRPr>
                      </a:pPr>
                      <a:r>
                        <a:rPr sz="1400"/>
                        <a:t>Cómo enviar una </a:t>
                      </a:r>
                      <a:r>
                        <a:rPr sz="1400">
                          <a:ea typeface="Calibri"/>
                          <a:cs typeface="Calibri"/>
                        </a:rPr>
                        <a:t>solicitud de tiempo libre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 sz="1800">
                          <a:latin typeface="Trebuchet MS"/>
                          <a:ea typeface="Calibri"/>
                          <a:cs typeface="Calibri"/>
                        </a:defRPr>
                      </a:pPr>
                      <a:r>
                        <a:rPr sz="1400"/>
                        <a:t>Cómo monitorear el estado de la solicitud de tiempo libre</a:t>
                      </a:r>
                      <a:endParaRPr lang="en-IN" sz="1400">
                        <a:latin typeface="Trebuchet MS"/>
                        <a:ea typeface="Calibri"/>
                        <a:cs typeface="Calibri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 sz="1800">
                          <a:latin typeface="Trebuchet MS"/>
                          <a:ea typeface="Calibri"/>
                          <a:cs typeface="Calibri"/>
                        </a:defRPr>
                      </a:pPr>
                      <a:r>
                        <a:rPr sz="1400"/>
                        <a:t>Cómo cancelar una solicitud de tiempo libre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7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rPr sz="1400"/>
                        <a:t>Tipos de tiempo libre/licencia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/>
                        </a:defRPr>
                      </a:pPr>
                      <a:r>
                        <a:rPr sz="1400"/>
                        <a:t>Los siguientes son ejemplos de tiempo libre ganado que se puede solicitar: días festivos flotantes, tiempo libre remunerado, día libre programado, tiempo libre remunerado no programado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20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rPr sz="1400"/>
                        <a:t>Versión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rPr sz="1400"/>
                        <a:t>V4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7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rPr sz="1400"/>
                        <a:t>Fecha de la última actualización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/>
                        </a:defRPr>
                      </a:pPr>
                      <a:r>
                        <a:rPr sz="1400"/>
                        <a:t>12-08-2026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25811"/>
                  </a:ext>
                </a:extLst>
              </a:tr>
              <a:tr h="200152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rPr sz="1400"/>
                        <a:t>Fecha de la última revisión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rPr sz="1400" dirty="0"/>
                        <a:t>24-04-2026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3601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811697-FEF4-481A-199E-0DF6473DDF30}"/>
              </a:ext>
            </a:extLst>
          </p:cNvPr>
          <p:cNvSpPr txBox="1"/>
          <p:nvPr/>
        </p:nvSpPr>
        <p:spPr>
          <a:xfrm>
            <a:off x="228600" y="676312"/>
            <a:ext cx="53965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latin typeface="Trebuchet MS" panose="020B0603020202020204" pitchFamily="34" charset="0"/>
              </a:defRPr>
            </a:pPr>
            <a:r>
              <a:rPr dirty="0" err="1"/>
              <a:t>Información</a:t>
            </a:r>
            <a:r>
              <a:rPr dirty="0"/>
              <a:t> del </a:t>
            </a:r>
            <a:r>
              <a:rPr lang="it-IT"/>
              <a:t>Contenido</a:t>
            </a:r>
            <a:endParaRPr dirty="0"/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2B0FF6DF-9D2A-2B3C-3F98-321741F7A4F3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Solicitud</a:t>
            </a:r>
            <a:r>
              <a:rPr dirty="0"/>
              <a:t> de </a:t>
            </a:r>
            <a:r>
              <a:rPr dirty="0" err="1"/>
              <a:t>tiempo</a:t>
            </a:r>
            <a:r>
              <a:rPr dirty="0"/>
              <a:t> libre </a:t>
            </a:r>
            <a:endParaRPr lang="en-US" sz="20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58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3A745-5872-D16B-54BB-527F599D4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674B6073-21B6-3A80-2F72-6D04F259D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D7790C5-F8E5-5FD8-DC9B-2C40B38D6CE0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F9A6316F-0CEB-6882-99AB-A20B999FAFE9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Solicitud de tiempo libre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9F8D4B-627A-676E-E3E8-13CFD7E9A4BC}"/>
              </a:ext>
            </a:extLst>
          </p:cNvPr>
          <p:cNvSpPr txBox="1"/>
          <p:nvPr/>
        </p:nvSpPr>
        <p:spPr>
          <a:xfrm>
            <a:off x="241146" y="816117"/>
            <a:ext cx="6235853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accent3"/>
              </a:buClr>
              <a:defRPr sz="2000">
                <a:latin typeface="Trebuchet MS"/>
                <a:ea typeface="Calibri"/>
                <a:cs typeface="Calibri"/>
              </a:defRPr>
            </a:pPr>
            <a:r>
              <a:rPr dirty="0"/>
              <a:t>Esta </a:t>
            </a:r>
            <a:r>
              <a:rPr dirty="0" err="1"/>
              <a:t>guía</a:t>
            </a:r>
            <a:r>
              <a:rPr dirty="0"/>
              <a:t> </a:t>
            </a:r>
            <a:r>
              <a:rPr dirty="0" err="1"/>
              <a:t>práctica</a:t>
            </a:r>
            <a:r>
              <a:rPr dirty="0"/>
              <a:t> </a:t>
            </a:r>
            <a:r>
              <a:rPr dirty="0" err="1"/>
              <a:t>cubrirá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siguientes</a:t>
            </a:r>
            <a:r>
              <a:rPr dirty="0"/>
              <a:t> </a:t>
            </a:r>
            <a:r>
              <a:rPr dirty="0" err="1"/>
              <a:t>temas</a:t>
            </a:r>
            <a:r>
              <a:rPr dirty="0"/>
              <a:t>:</a:t>
            </a:r>
            <a:endParaRPr lang="en-IN" dirty="0">
              <a:latin typeface="Trebuchet MS"/>
              <a:ea typeface="Calibri"/>
              <a:cs typeface="Calibri"/>
            </a:endParaRPr>
          </a:p>
          <a:p>
            <a:pPr marL="285750" lvl="0" indent="-285750"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Tipos</a:t>
            </a:r>
            <a:r>
              <a:rPr dirty="0"/>
              <a:t> de </a:t>
            </a:r>
            <a:r>
              <a:rPr dirty="0" err="1"/>
              <a:t>tiempo</a:t>
            </a:r>
            <a:r>
              <a:rPr dirty="0"/>
              <a:t> libre</a:t>
            </a:r>
          </a:p>
          <a:p>
            <a:pPr marL="285750" lvl="0" indent="-285750"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Cómo</a:t>
            </a:r>
            <a:r>
              <a:rPr dirty="0"/>
              <a:t> </a:t>
            </a:r>
            <a:r>
              <a:rPr dirty="0" err="1"/>
              <a:t>enviar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solicitud</a:t>
            </a:r>
            <a:r>
              <a:rPr dirty="0"/>
              <a:t> de </a:t>
            </a:r>
            <a:r>
              <a:rPr dirty="0" err="1"/>
              <a:t>tiempo</a:t>
            </a:r>
            <a:r>
              <a:rPr dirty="0"/>
              <a:t> libre</a:t>
            </a:r>
          </a:p>
          <a:p>
            <a:pPr marL="285750" indent="-28575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Cómo</a:t>
            </a:r>
            <a:r>
              <a:rPr dirty="0"/>
              <a:t> </a:t>
            </a:r>
            <a:r>
              <a:rPr dirty="0" err="1"/>
              <a:t>monitorear</a:t>
            </a:r>
            <a:r>
              <a:rPr dirty="0"/>
              <a:t> el </a:t>
            </a:r>
            <a:r>
              <a:rPr dirty="0" err="1"/>
              <a:t>estado</a:t>
            </a:r>
            <a:r>
              <a:rPr dirty="0"/>
              <a:t> de la </a:t>
            </a:r>
            <a:r>
              <a:rPr dirty="0" err="1"/>
              <a:t>solicitud</a:t>
            </a:r>
            <a:r>
              <a:rPr dirty="0"/>
              <a:t> de </a:t>
            </a:r>
            <a:r>
              <a:rPr dirty="0" err="1"/>
              <a:t>tiempo</a:t>
            </a:r>
            <a:r>
              <a:rPr dirty="0"/>
              <a:t> libre</a:t>
            </a:r>
            <a:endParaRPr lang="en-IN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Cómo</a:t>
            </a:r>
            <a:r>
              <a:rPr dirty="0"/>
              <a:t> </a:t>
            </a:r>
            <a:r>
              <a:rPr dirty="0" err="1"/>
              <a:t>cancelar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solicitud</a:t>
            </a:r>
            <a:r>
              <a:rPr dirty="0"/>
              <a:t> de </a:t>
            </a:r>
            <a:r>
              <a:rPr dirty="0" err="1"/>
              <a:t>tiempo</a:t>
            </a:r>
            <a:r>
              <a:rPr dirty="0"/>
              <a:t> libre  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10E2D9-9006-624E-7F40-8BC58D25E5A8}"/>
              </a:ext>
            </a:extLst>
          </p:cNvPr>
          <p:cNvSpPr txBox="1"/>
          <p:nvPr/>
        </p:nvSpPr>
        <p:spPr>
          <a:xfrm>
            <a:off x="279648" y="2755109"/>
            <a:ext cx="6135074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/>
                <a:ea typeface="Calibri"/>
                <a:cs typeface="Calibri"/>
              </a:defRPr>
            </a:pPr>
            <a:r>
              <a:rPr dirty="0" err="1"/>
              <a:t>Tipos</a:t>
            </a:r>
            <a:r>
              <a:rPr dirty="0"/>
              <a:t> de </a:t>
            </a:r>
            <a:r>
              <a:rPr dirty="0" err="1"/>
              <a:t>tiempo</a:t>
            </a:r>
            <a:r>
              <a:rPr dirty="0"/>
              <a:t> libre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A5947F-04D1-79B3-B4D1-87B86520B8BC}"/>
              </a:ext>
            </a:extLst>
          </p:cNvPr>
          <p:cNvSpPr txBox="1"/>
          <p:nvPr/>
        </p:nvSpPr>
        <p:spPr>
          <a:xfrm>
            <a:off x="228302" y="3191732"/>
            <a:ext cx="6235853" cy="553997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2000">
                <a:latin typeface="Trebuchet MS" panose="020B0603020202020204" pitchFamily="34" charset="0"/>
              </a:defRPr>
            </a:pPr>
            <a:r>
              <a:t>Dependiendo de su ubicación o cargo, puede tener acceso a los siguientes tipos de tiempo libre:</a:t>
            </a:r>
            <a:endParaRPr lang="en-IN" dirty="0">
              <a:latin typeface="Trebuchet MS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t>Luto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t>Día festivo flotante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t>Servicio de jurado o testigo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t>Tiempo libre remunerado (exentos)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t>Tiempo libre remunerado (no exentos)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t>Licencia personal, 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t>Día libre programado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t>Licencia por enfermedad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t>Tiempo libre remunerado no programado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t>Vacaciones</a:t>
            </a:r>
          </a:p>
          <a:p>
            <a:endParaRPr lang="en-ZA" sz="1600" dirty="0">
              <a:latin typeface="Trebuchet MS" panose="020B0603020202020204" pitchFamily="34" charset="0"/>
            </a:endParaRPr>
          </a:p>
          <a:p>
            <a:pPr>
              <a:defRPr i="1">
                <a:latin typeface="Trebuchet MS" panose="020B0603020202020204" pitchFamily="34" charset="0"/>
              </a:defRPr>
            </a:pPr>
            <a:r>
              <a:rPr sz="1400" b="1"/>
              <a:t>Nota: </a:t>
            </a:r>
            <a:r>
              <a:rPr sz="1400"/>
              <a:t>No todos los tipos de tiempo libre están disponibles para todos los asociados. Por ejemplo, la licencia por enfermedad y la licencia personal pueden estar disponibles solo para ciertas ubicaciones.</a:t>
            </a:r>
            <a:endParaRPr lang="en-ZA" sz="1400" i="1" dirty="0">
              <a:latin typeface="Trebuchet MS" panose="020B0603020202020204" pitchFamily="34" charset="0"/>
            </a:endParaRPr>
          </a:p>
          <a:p>
            <a:endParaRPr lang="en-ZA" sz="1400" i="1" dirty="0">
              <a:latin typeface="Trebuchet MS" panose="020B0603020202020204" pitchFamily="34" charset="0"/>
            </a:endParaRPr>
          </a:p>
          <a:p>
            <a:pPr>
              <a:defRPr i="1">
                <a:latin typeface="Trebuchet MS" panose="020B0603020202020204" pitchFamily="34" charset="0"/>
              </a:defRPr>
            </a:pPr>
            <a:r>
              <a:rPr sz="1400"/>
              <a:t>Si tiene alguna pregunta sobre los diferentes tipos de tiempo libre o cuándo usarlos, consulte el link </a:t>
            </a:r>
            <a:r>
              <a:rPr sz="1400">
                <a:solidFill>
                  <a:srgbClr val="004B7E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aquí</a:t>
            </a:r>
            <a:r>
              <a:rPr sz="1400">
                <a:solidFill>
                  <a:srgbClr val="004B7E"/>
                </a:solidFill>
              </a:rPr>
              <a:t> </a:t>
            </a:r>
            <a:r>
              <a:rPr sz="1400"/>
              <a:t>o escanee el código QR ubicado arriba.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D0365D-9FD3-ACED-E2C9-C406C213B5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6103" y="4349469"/>
            <a:ext cx="1771897" cy="176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244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A797-A446-4C3E-3E16-AC68B2D86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412ACC-B5D2-4192-5FB1-D4A923446E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1" r="721"/>
          <a:stretch/>
        </p:blipFill>
        <p:spPr>
          <a:xfrm>
            <a:off x="349200" y="2762641"/>
            <a:ext cx="6159600" cy="3379788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923F4F80-472F-10A8-F2D5-CD6201FDD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E40F00-4A58-6C0D-8CFB-495A5E2C003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7A499B81-90B5-E15C-938B-4FCF2FA75D29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Solicitud de tiempo libre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1315C0-B6BA-A35F-CA59-6B4D582DDA53}"/>
              </a:ext>
            </a:extLst>
          </p:cNvPr>
          <p:cNvSpPr txBox="1"/>
          <p:nvPr/>
        </p:nvSpPr>
        <p:spPr>
          <a:xfrm>
            <a:off x="238160" y="1010107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Cómo enviar una solicitud de tiempo libre</a:t>
            </a:r>
            <a:endParaRPr lang="en-IN" sz="2000" b="1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183957-5989-7CD0-3383-52EF26B85425}"/>
              </a:ext>
            </a:extLst>
          </p:cNvPr>
          <p:cNvSpPr txBox="1"/>
          <p:nvPr/>
        </p:nvSpPr>
        <p:spPr>
          <a:xfrm>
            <a:off x="233080" y="1733809"/>
            <a:ext cx="61350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1. En la página de inicio, busque el recuadro</a:t>
            </a:r>
            <a:r>
              <a:rPr b="1"/>
              <a:t> Mi tiempo libre  </a:t>
            </a:r>
            <a:r>
              <a:t>y seleccione </a:t>
            </a:r>
            <a:r>
              <a:rPr b="1"/>
              <a:t>Solicitud de tiempo libre</a:t>
            </a:r>
            <a:r>
              <a:t>.</a:t>
            </a:r>
            <a:endParaRPr lang="en-IN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73A87E-4646-7107-98FF-29DC29AAFFA8}"/>
              </a:ext>
            </a:extLst>
          </p:cNvPr>
          <p:cNvSpPr/>
          <p:nvPr/>
        </p:nvSpPr>
        <p:spPr>
          <a:xfrm>
            <a:off x="2056017" y="3708400"/>
            <a:ext cx="1295400" cy="189071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6A80EF-1F7A-612E-1357-090D6FCFB446}"/>
              </a:ext>
            </a:extLst>
          </p:cNvPr>
          <p:cNvSpPr/>
          <p:nvPr/>
        </p:nvSpPr>
        <p:spPr>
          <a:xfrm>
            <a:off x="2056016" y="5295193"/>
            <a:ext cx="1295401" cy="30392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A5918A0-78DF-32E7-E7A1-624D5D3EC3CD}"/>
              </a:ext>
            </a:extLst>
          </p:cNvPr>
          <p:cNvSpPr/>
          <p:nvPr/>
        </p:nvSpPr>
        <p:spPr>
          <a:xfrm>
            <a:off x="1643015" y="5230740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7208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6421C-38E9-E54F-2238-36F91E07B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4BF1DDB-E4A5-C3A1-E402-232AD44A55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6170" y="2037834"/>
            <a:ext cx="5845659" cy="3161303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B13A5E41-B170-AB49-20A2-BA73F3239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05F38CE-E7CF-EBAA-6290-C5C5A3AE0717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57AEFCF4-AA87-09BA-9F35-B330AFD9AC66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Solicitud de tiempo libre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9D98F7-F298-D45F-552C-10B861E96B4C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2. En el panel </a:t>
            </a:r>
            <a:r>
              <a:rPr b="1" dirty="0" err="1"/>
              <a:t>Solicitar</a:t>
            </a:r>
            <a:r>
              <a:rPr b="1" dirty="0"/>
              <a:t> </a:t>
            </a:r>
            <a:r>
              <a:rPr b="1" dirty="0" err="1"/>
              <a:t>tiempo</a:t>
            </a:r>
            <a:r>
              <a:rPr b="1" dirty="0"/>
              <a:t> libre</a:t>
            </a:r>
            <a:r>
              <a:rPr dirty="0"/>
              <a:t>, </a:t>
            </a:r>
            <a:r>
              <a:rPr dirty="0" err="1"/>
              <a:t>seleccione</a:t>
            </a:r>
            <a:r>
              <a:rPr dirty="0"/>
              <a:t> el </a:t>
            </a:r>
            <a:r>
              <a:rPr dirty="0" err="1"/>
              <a:t>menú</a:t>
            </a:r>
            <a:r>
              <a:rPr dirty="0"/>
              <a:t> </a:t>
            </a:r>
            <a:r>
              <a:rPr dirty="0" err="1"/>
              <a:t>desplegable</a:t>
            </a:r>
            <a:r>
              <a:rPr dirty="0"/>
              <a:t> </a:t>
            </a:r>
            <a:r>
              <a:rPr b="1" dirty="0"/>
              <a:t>Tipo de </a:t>
            </a:r>
            <a:r>
              <a:rPr b="1" dirty="0" err="1"/>
              <a:t>solicitud</a:t>
            </a:r>
            <a:r>
              <a:rPr b="1" dirty="0"/>
              <a:t> </a:t>
            </a:r>
            <a:r>
              <a:rPr dirty="0"/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3CEDA4-84C0-D45F-4961-771A5E7B77EB}"/>
              </a:ext>
            </a:extLst>
          </p:cNvPr>
          <p:cNvSpPr/>
          <p:nvPr/>
        </p:nvSpPr>
        <p:spPr>
          <a:xfrm>
            <a:off x="4523029" y="2998973"/>
            <a:ext cx="1828800" cy="291003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F467D8E-7C30-25E0-41DF-0D8EE9B0B669}"/>
              </a:ext>
            </a:extLst>
          </p:cNvPr>
          <p:cNvSpPr/>
          <p:nvPr/>
        </p:nvSpPr>
        <p:spPr>
          <a:xfrm>
            <a:off x="6376937" y="2809423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162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B75B4-D20D-A88C-42E5-878682C9F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750C89-305C-6EB2-7880-175F987062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1361" y="3557739"/>
            <a:ext cx="5575277" cy="3015082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553AE217-077A-8B04-6DB0-3C49B2AF6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650A882-978E-7813-E73A-0E600F105BC1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9F0C2BC-4E08-3576-8C82-FA3A743DAA78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Solicitud de tiempo libre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C6D514-B963-AF71-6E98-BFBEEADB6C2E}"/>
              </a:ext>
            </a:extLst>
          </p:cNvPr>
          <p:cNvSpPr txBox="1"/>
          <p:nvPr/>
        </p:nvSpPr>
        <p:spPr>
          <a:xfrm>
            <a:off x="241146" y="1008629"/>
            <a:ext cx="623585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3. En el menú desplegable </a:t>
            </a:r>
            <a:r>
              <a:rPr b="1"/>
              <a:t>Tipo de solicitud</a:t>
            </a:r>
            <a:r>
              <a:t>, seleccione el tipo de tiempo libre requerido.</a:t>
            </a:r>
          </a:p>
          <a:p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Nota</a:t>
            </a:r>
            <a:r>
              <a:t>: Su tipo de tiempo libre disponible dependerá de su cargo y ubicación. Puede consultar las opciones de tiempo libre que puede solicitar en MyTempo.  </a:t>
            </a:r>
            <a:endParaRPr lang="en-ZA" sz="2000">
              <a:latin typeface="Trebuchet MS" panose="020B0603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732D6A-8495-D3EF-CF1A-FD9667D989C3}"/>
              </a:ext>
            </a:extLst>
          </p:cNvPr>
          <p:cNvSpPr/>
          <p:nvPr/>
        </p:nvSpPr>
        <p:spPr>
          <a:xfrm>
            <a:off x="4572000" y="4375843"/>
            <a:ext cx="1800792" cy="285793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FE09C2E-62F7-FB9E-9AFC-29210CC5FC88}"/>
              </a:ext>
            </a:extLst>
          </p:cNvPr>
          <p:cNvSpPr/>
          <p:nvPr/>
        </p:nvSpPr>
        <p:spPr>
          <a:xfrm>
            <a:off x="6180466" y="3943018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093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AD0E4-C352-DCEC-E60D-C58AEE797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3F3C4523-1C90-14C2-4A9F-C3E0733A7F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2730" y="4277510"/>
            <a:ext cx="2507936" cy="4539232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21B8207-E78F-5BCB-E951-E8A2A7FD9D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80035" y="4277511"/>
            <a:ext cx="2887395" cy="4532544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BE8D9D36-6275-F4C1-F0FF-0C137128AE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B693B8F-6272-C68C-5408-9FE87BE83C03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88FEAB2F-4F7A-7229-0020-F8A48D2ACFC0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Solicitud de tiempo libre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1AAE73-6931-857B-D034-641819502E38}"/>
              </a:ext>
            </a:extLst>
          </p:cNvPr>
          <p:cNvSpPr txBox="1"/>
          <p:nvPr/>
        </p:nvSpPr>
        <p:spPr>
          <a:xfrm>
            <a:off x="241146" y="617805"/>
            <a:ext cx="6475305" cy="37548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4. </a:t>
            </a:r>
            <a:r>
              <a:rPr dirty="0" err="1"/>
              <a:t>Ingrese</a:t>
            </a:r>
            <a:r>
              <a:rPr dirty="0"/>
              <a:t> la </a:t>
            </a:r>
            <a:r>
              <a:rPr b="1" dirty="0" err="1"/>
              <a:t>Fecha</a:t>
            </a:r>
            <a:r>
              <a:rPr b="1" dirty="0"/>
              <a:t> de </a:t>
            </a:r>
            <a:r>
              <a:rPr b="1" dirty="0" err="1"/>
              <a:t>inicio</a:t>
            </a:r>
            <a:r>
              <a:rPr b="1" dirty="0"/>
              <a:t> </a:t>
            </a:r>
            <a:r>
              <a:rPr dirty="0"/>
              <a:t>y la </a:t>
            </a:r>
            <a:r>
              <a:rPr b="1" dirty="0" err="1"/>
              <a:t>Fecha</a:t>
            </a:r>
            <a:r>
              <a:rPr b="1" dirty="0"/>
              <a:t> de fin </a:t>
            </a:r>
            <a:r>
              <a:rPr dirty="0"/>
              <a:t>de </a:t>
            </a:r>
            <a:r>
              <a:rPr dirty="0" err="1"/>
              <a:t>una</a:t>
            </a:r>
            <a:r>
              <a:rPr dirty="0"/>
              <a:t> de las </a:t>
            </a:r>
            <a:r>
              <a:rPr dirty="0" err="1"/>
              <a:t>siguientes</a:t>
            </a:r>
            <a:r>
              <a:rPr dirty="0"/>
              <a:t> </a:t>
            </a:r>
            <a:r>
              <a:rPr dirty="0" err="1"/>
              <a:t>maneras</a:t>
            </a:r>
            <a:r>
              <a:rPr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Escribiéndolas</a:t>
            </a:r>
            <a:r>
              <a:rPr dirty="0"/>
              <a:t> </a:t>
            </a:r>
            <a:r>
              <a:rPr dirty="0" err="1"/>
              <a:t>manualmente</a:t>
            </a:r>
            <a:r>
              <a:rPr dirty="0"/>
              <a:t>, o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Usando</a:t>
            </a:r>
            <a:r>
              <a:rPr dirty="0"/>
              <a:t> el </a:t>
            </a:r>
            <a:r>
              <a:rPr dirty="0" err="1"/>
              <a:t>ícono</a:t>
            </a:r>
            <a:r>
              <a:rPr dirty="0"/>
              <a:t> del </a:t>
            </a:r>
            <a:r>
              <a:rPr b="1" dirty="0" err="1"/>
              <a:t>calendario</a:t>
            </a:r>
            <a:r>
              <a:rPr dirty="0"/>
              <a:t>, para </a:t>
            </a:r>
            <a:r>
              <a:rPr dirty="0" err="1"/>
              <a:t>seleccionar</a:t>
            </a:r>
            <a:r>
              <a:rPr dirty="0"/>
              <a:t> las </a:t>
            </a:r>
            <a:r>
              <a:rPr dirty="0" err="1"/>
              <a:t>fechas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la </a:t>
            </a:r>
            <a:r>
              <a:rPr dirty="0" err="1"/>
              <a:t>ventana</a:t>
            </a:r>
            <a:r>
              <a:rPr dirty="0"/>
              <a:t> </a:t>
            </a:r>
            <a:r>
              <a:rPr dirty="0" err="1"/>
              <a:t>emergente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se </a:t>
            </a:r>
            <a:r>
              <a:rPr dirty="0" err="1"/>
              <a:t>muestra</a:t>
            </a:r>
            <a:r>
              <a:rPr dirty="0"/>
              <a:t>, y </a:t>
            </a:r>
            <a:r>
              <a:rPr dirty="0" err="1"/>
              <a:t>seleccionando</a:t>
            </a:r>
            <a:r>
              <a:rPr dirty="0"/>
              <a:t> </a:t>
            </a:r>
            <a:r>
              <a:rPr b="1" dirty="0"/>
              <a:t>Listo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6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/>
                <a:ea typeface="Calibri"/>
                <a:cs typeface="Calibri"/>
              </a:defRPr>
            </a:pPr>
            <a:r>
              <a:rPr b="1" dirty="0"/>
              <a:t>Nota: </a:t>
            </a:r>
            <a:r>
              <a:rPr dirty="0" err="1"/>
              <a:t>Envíe</a:t>
            </a:r>
            <a:r>
              <a:rPr dirty="0"/>
              <a:t> las solicitudes de </a:t>
            </a:r>
            <a:r>
              <a:rPr dirty="0" err="1"/>
              <a:t>tiempo</a:t>
            </a:r>
            <a:r>
              <a:rPr dirty="0"/>
              <a:t> libre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separado</a:t>
            </a:r>
            <a:r>
              <a:rPr dirty="0"/>
              <a:t> para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semana</a:t>
            </a:r>
            <a:r>
              <a:rPr dirty="0"/>
              <a:t> </a:t>
            </a:r>
            <a:r>
              <a:rPr dirty="0" err="1"/>
              <a:t>laboral</a:t>
            </a:r>
            <a:r>
              <a:rPr dirty="0"/>
              <a:t>. Si </a:t>
            </a:r>
            <a:r>
              <a:rPr dirty="0" err="1"/>
              <a:t>necesita</a:t>
            </a:r>
            <a:r>
              <a:rPr dirty="0"/>
              <a:t> </a:t>
            </a:r>
            <a:r>
              <a:rPr dirty="0" err="1"/>
              <a:t>tiempo</a:t>
            </a:r>
            <a:r>
              <a:rPr dirty="0"/>
              <a:t> libre </a:t>
            </a:r>
            <a:r>
              <a:rPr dirty="0" err="1"/>
              <a:t>durante</a:t>
            </a:r>
            <a:r>
              <a:rPr dirty="0"/>
              <a:t> </a:t>
            </a:r>
            <a:r>
              <a:rPr dirty="0" err="1"/>
              <a:t>varias</a:t>
            </a:r>
            <a:r>
              <a:rPr dirty="0"/>
              <a:t> </a:t>
            </a:r>
            <a:r>
              <a:rPr dirty="0" err="1"/>
              <a:t>semanas</a:t>
            </a:r>
            <a:r>
              <a:rPr dirty="0"/>
              <a:t> </a:t>
            </a:r>
            <a:r>
              <a:rPr dirty="0" err="1"/>
              <a:t>laborales</a:t>
            </a:r>
            <a:r>
              <a:rPr dirty="0"/>
              <a:t>, </a:t>
            </a:r>
            <a:r>
              <a:rPr dirty="0" err="1"/>
              <a:t>envíe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solicitud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separado</a:t>
            </a:r>
            <a:r>
              <a:rPr dirty="0"/>
              <a:t> para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semana</a:t>
            </a:r>
            <a:r>
              <a:rPr dirty="0"/>
              <a:t> </a:t>
            </a:r>
            <a:r>
              <a:rPr dirty="0" err="1"/>
              <a:t>laboral</a:t>
            </a:r>
            <a:r>
              <a:rPr dirty="0"/>
              <a:t>.</a:t>
            </a:r>
          </a:p>
          <a:p>
            <a:endParaRPr lang="en-IN" sz="6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Una </a:t>
            </a:r>
            <a:r>
              <a:rPr dirty="0" err="1"/>
              <a:t>vez</a:t>
            </a:r>
            <a:r>
              <a:rPr dirty="0"/>
              <a:t> </a:t>
            </a:r>
            <a:r>
              <a:rPr dirty="0" err="1"/>
              <a:t>ingresadas</a:t>
            </a:r>
            <a:r>
              <a:rPr dirty="0"/>
              <a:t> las </a:t>
            </a:r>
            <a:r>
              <a:rPr dirty="0" err="1"/>
              <a:t>fechas</a:t>
            </a:r>
            <a:r>
              <a:rPr dirty="0"/>
              <a:t>, </a:t>
            </a:r>
            <a:r>
              <a:rPr dirty="0" err="1"/>
              <a:t>seleccione</a:t>
            </a:r>
            <a:r>
              <a:rPr dirty="0"/>
              <a:t> </a:t>
            </a:r>
            <a:r>
              <a:rPr b="1" dirty="0" err="1"/>
              <a:t>Siguiente</a:t>
            </a:r>
            <a:r>
              <a:rPr dirty="0"/>
              <a:t>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026807-B34C-7C3A-FA2E-B391879D3CDA}"/>
              </a:ext>
            </a:extLst>
          </p:cNvPr>
          <p:cNvSpPr/>
          <p:nvPr/>
        </p:nvSpPr>
        <p:spPr>
          <a:xfrm>
            <a:off x="5499023" y="8258005"/>
            <a:ext cx="795642" cy="499586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E3EA131-235C-C093-809C-A9C2C869DA93}"/>
              </a:ext>
            </a:extLst>
          </p:cNvPr>
          <p:cNvSpPr/>
          <p:nvPr/>
        </p:nvSpPr>
        <p:spPr>
          <a:xfrm>
            <a:off x="6070866" y="7825179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F6F2FFA-C2D9-002F-E231-EE0E238E9C37}"/>
              </a:ext>
            </a:extLst>
          </p:cNvPr>
          <p:cNvSpPr/>
          <p:nvPr/>
        </p:nvSpPr>
        <p:spPr>
          <a:xfrm>
            <a:off x="685140" y="6005567"/>
            <a:ext cx="1912165" cy="43282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BE0D78D-0D48-8A51-4E96-8037090167B2}"/>
              </a:ext>
            </a:extLst>
          </p:cNvPr>
          <p:cNvSpPr/>
          <p:nvPr/>
        </p:nvSpPr>
        <p:spPr>
          <a:xfrm>
            <a:off x="2440517" y="8366241"/>
            <a:ext cx="615375" cy="41010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A042525-36B0-D486-CECD-9FE1AF4B3ED9}"/>
              </a:ext>
            </a:extLst>
          </p:cNvPr>
          <p:cNvSpPr/>
          <p:nvPr/>
        </p:nvSpPr>
        <p:spPr>
          <a:xfrm>
            <a:off x="2602983" y="6025763"/>
            <a:ext cx="267217" cy="43282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70AEABB-0810-BC9C-0233-A721D56F5DC8}"/>
              </a:ext>
            </a:extLst>
          </p:cNvPr>
          <p:cNvSpPr/>
          <p:nvPr/>
        </p:nvSpPr>
        <p:spPr>
          <a:xfrm>
            <a:off x="2642890" y="5581200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5D6811A-CD05-65DE-2643-3990D7CCA36E}"/>
              </a:ext>
            </a:extLst>
          </p:cNvPr>
          <p:cNvSpPr/>
          <p:nvPr/>
        </p:nvSpPr>
        <p:spPr>
          <a:xfrm>
            <a:off x="2967698" y="8055640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8E4E087-FB0A-E4A7-7479-829DCD45A69F}"/>
              </a:ext>
            </a:extLst>
          </p:cNvPr>
          <p:cNvCxnSpPr>
            <a:cxnSpLocks/>
          </p:cNvCxnSpPr>
          <p:nvPr/>
        </p:nvCxnSpPr>
        <p:spPr>
          <a:xfrm flipV="1">
            <a:off x="3003740" y="6280333"/>
            <a:ext cx="637308" cy="87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5D7D9FE0-264F-2F28-C5DC-9CCA94DD5ECE}"/>
              </a:ext>
            </a:extLst>
          </p:cNvPr>
          <p:cNvSpPr/>
          <p:nvPr/>
        </p:nvSpPr>
        <p:spPr>
          <a:xfrm>
            <a:off x="3641048" y="6979872"/>
            <a:ext cx="357953" cy="510736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B8E8CF1-3916-4060-54E1-666DF47BFB5D}"/>
              </a:ext>
            </a:extLst>
          </p:cNvPr>
          <p:cNvSpPr/>
          <p:nvPr/>
        </p:nvSpPr>
        <p:spPr>
          <a:xfrm>
            <a:off x="3820024" y="6638722"/>
            <a:ext cx="413002" cy="47127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4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447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5BF13-F6F8-417B-1017-3770CC064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BF439A3-5663-40D7-634C-C8329FF3C7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8732" y="5826387"/>
            <a:ext cx="5523331" cy="2986989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BCF90EC8-A16C-52F5-9C61-896E02112E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6EDD563-4B27-4F1C-3A7D-9C55EED447C8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5BCD0777-15A4-B580-D61F-910B34ECB06B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Solicitud de tiempo libre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FDBBB6-9BDE-9A4D-BCBE-19F58F5F8009}"/>
              </a:ext>
            </a:extLst>
          </p:cNvPr>
          <p:cNvSpPr txBox="1"/>
          <p:nvPr/>
        </p:nvSpPr>
        <p:spPr>
          <a:xfrm>
            <a:off x="228447" y="828904"/>
            <a:ext cx="6616853" cy="4755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5a. </a:t>
            </a:r>
            <a:r>
              <a:rPr dirty="0" err="1"/>
              <a:t>Seleccione</a:t>
            </a:r>
            <a:r>
              <a:rPr dirty="0"/>
              <a:t> la </a:t>
            </a:r>
            <a:r>
              <a:rPr b="1" dirty="0" err="1"/>
              <a:t>duración</a:t>
            </a:r>
            <a:r>
              <a:rPr b="1" dirty="0"/>
              <a:t> de </a:t>
            </a:r>
            <a:r>
              <a:rPr b="1" dirty="0" err="1"/>
              <a:t>su</a:t>
            </a:r>
            <a:r>
              <a:rPr b="1" dirty="0"/>
              <a:t> </a:t>
            </a:r>
            <a:r>
              <a:rPr b="1" dirty="0" err="1"/>
              <a:t>tiempo</a:t>
            </a:r>
            <a:r>
              <a:rPr b="1" dirty="0"/>
              <a:t> libre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el </a:t>
            </a:r>
            <a:r>
              <a:rPr dirty="0" err="1"/>
              <a:t>menú</a:t>
            </a:r>
            <a:r>
              <a:rPr dirty="0"/>
              <a:t> </a:t>
            </a:r>
            <a:r>
              <a:rPr dirty="0" err="1"/>
              <a:t>desplegable</a:t>
            </a:r>
            <a:r>
              <a:rPr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Seleccione</a:t>
            </a:r>
            <a:r>
              <a:rPr dirty="0"/>
              <a:t> </a:t>
            </a:r>
            <a:r>
              <a:rPr b="1" dirty="0" err="1"/>
              <a:t>Complet</a:t>
            </a:r>
            <a:r>
              <a:rPr lang="it-IT" b="1" dirty="0"/>
              <a:t>a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se </a:t>
            </a:r>
            <a:r>
              <a:rPr dirty="0" err="1"/>
              <a:t>toma</a:t>
            </a:r>
            <a:r>
              <a:rPr dirty="0"/>
              <a:t> el día libre </a:t>
            </a:r>
            <a:r>
              <a:rPr dirty="0" err="1"/>
              <a:t>completo</a:t>
            </a:r>
            <a:endParaRPr dirty="0"/>
          </a:p>
          <a:p>
            <a:endParaRPr lang="en-IN" sz="1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 dirty="0"/>
              <a:t>Nota</a:t>
            </a:r>
            <a:r>
              <a:rPr dirty="0"/>
              <a:t>: No </a:t>
            </a:r>
            <a:r>
              <a:rPr dirty="0" err="1"/>
              <a:t>envíe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solicitud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abarque</a:t>
            </a:r>
            <a:r>
              <a:rPr dirty="0"/>
              <a:t> </a:t>
            </a:r>
            <a:r>
              <a:rPr dirty="0" err="1"/>
              <a:t>varias</a:t>
            </a:r>
            <a:r>
              <a:rPr dirty="0"/>
              <a:t> </a:t>
            </a:r>
            <a:r>
              <a:rPr dirty="0" err="1"/>
              <a:t>semanas</a:t>
            </a:r>
            <a:r>
              <a:rPr dirty="0"/>
              <a:t> </a:t>
            </a:r>
            <a:r>
              <a:rPr dirty="0" err="1"/>
              <a:t>laborales</a:t>
            </a:r>
            <a:r>
              <a:rPr dirty="0"/>
              <a:t> </a:t>
            </a:r>
            <a:r>
              <a:rPr dirty="0" err="1"/>
              <a:t>consecutivas</a:t>
            </a:r>
            <a:r>
              <a:rPr dirty="0"/>
              <a:t>. Si lo </a:t>
            </a:r>
            <a:r>
              <a:rPr dirty="0" err="1"/>
              <a:t>hace</a:t>
            </a:r>
            <a:r>
              <a:rPr dirty="0"/>
              <a:t>, se </a:t>
            </a:r>
            <a:r>
              <a:rPr dirty="0" err="1"/>
              <a:t>pueden</a:t>
            </a:r>
            <a:r>
              <a:rPr dirty="0"/>
              <a:t> </a:t>
            </a:r>
            <a:r>
              <a:rPr dirty="0" err="1"/>
              <a:t>deducir</a:t>
            </a:r>
            <a:r>
              <a:rPr dirty="0"/>
              <a:t> horas </a:t>
            </a:r>
            <a:r>
              <a:rPr dirty="0" err="1"/>
              <a:t>por</a:t>
            </a:r>
            <a:r>
              <a:rPr dirty="0"/>
              <a:t> días no </a:t>
            </a:r>
            <a:r>
              <a:rPr dirty="0" err="1"/>
              <a:t>laborables</a:t>
            </a:r>
            <a:r>
              <a:rPr dirty="0"/>
              <a:t> </a:t>
            </a:r>
            <a:r>
              <a:rPr dirty="0" err="1"/>
              <a:t>dentro</a:t>
            </a:r>
            <a:r>
              <a:rPr dirty="0"/>
              <a:t> del </a:t>
            </a:r>
            <a:r>
              <a:rPr dirty="0" err="1"/>
              <a:t>intervalo</a:t>
            </a:r>
            <a:r>
              <a:rPr dirty="0"/>
              <a:t> de </a:t>
            </a:r>
            <a:r>
              <a:rPr dirty="0" err="1"/>
              <a:t>fechas</a:t>
            </a:r>
            <a:r>
              <a:rPr dirty="0"/>
              <a:t> </a:t>
            </a:r>
            <a:r>
              <a:rPr dirty="0" err="1"/>
              <a:t>seleccionado</a:t>
            </a:r>
            <a:r>
              <a:rPr dirty="0"/>
              <a:t>.</a:t>
            </a:r>
          </a:p>
          <a:p>
            <a:endParaRPr lang="en-IN" sz="1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 dirty="0" err="1"/>
              <a:t>Ejemplo</a:t>
            </a:r>
            <a:r>
              <a:rPr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Correcto</a:t>
            </a:r>
            <a:r>
              <a:rPr dirty="0"/>
              <a:t>: </a:t>
            </a:r>
            <a:r>
              <a:rPr dirty="0" err="1"/>
              <a:t>si</a:t>
            </a:r>
            <a:r>
              <a:rPr dirty="0"/>
              <a:t> el </a:t>
            </a:r>
            <a:r>
              <a:rPr dirty="0" err="1"/>
              <a:t>horario</a:t>
            </a:r>
            <a:r>
              <a:rPr dirty="0"/>
              <a:t> de </a:t>
            </a:r>
            <a:r>
              <a:rPr dirty="0" err="1"/>
              <a:t>trabajo</a:t>
            </a:r>
            <a:r>
              <a:rPr dirty="0"/>
              <a:t> es de lunes a </a:t>
            </a:r>
            <a:r>
              <a:rPr dirty="0" err="1"/>
              <a:t>viernes</a:t>
            </a:r>
            <a:r>
              <a:rPr dirty="0"/>
              <a:t> con </a:t>
            </a:r>
            <a:r>
              <a:rPr dirty="0" err="1"/>
              <a:t>los</a:t>
            </a:r>
            <a:r>
              <a:rPr dirty="0"/>
              <a:t> fines de </a:t>
            </a:r>
            <a:r>
              <a:rPr dirty="0" err="1"/>
              <a:t>semana</a:t>
            </a:r>
            <a:r>
              <a:rPr dirty="0"/>
              <a:t> </a:t>
            </a:r>
            <a:r>
              <a:rPr dirty="0" err="1"/>
              <a:t>libres</a:t>
            </a:r>
            <a:r>
              <a:rPr dirty="0"/>
              <a:t> y </a:t>
            </a:r>
            <a:r>
              <a:rPr dirty="0" err="1"/>
              <a:t>solicita</a:t>
            </a:r>
            <a:r>
              <a:rPr dirty="0"/>
              <a:t> dos </a:t>
            </a:r>
            <a:r>
              <a:rPr dirty="0" err="1"/>
              <a:t>semanas</a:t>
            </a:r>
            <a:r>
              <a:rPr dirty="0"/>
              <a:t> de </a:t>
            </a:r>
            <a:r>
              <a:rPr dirty="0" err="1"/>
              <a:t>tiempo</a:t>
            </a:r>
            <a:r>
              <a:rPr dirty="0"/>
              <a:t> libre, </a:t>
            </a:r>
            <a:r>
              <a:rPr dirty="0" err="1"/>
              <a:t>envíe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solicitud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separado</a:t>
            </a:r>
            <a:r>
              <a:rPr dirty="0"/>
              <a:t> para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semana</a:t>
            </a:r>
            <a:r>
              <a:rPr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Incorrecto</a:t>
            </a:r>
            <a:r>
              <a:rPr dirty="0"/>
              <a:t>: </a:t>
            </a:r>
            <a:r>
              <a:rPr dirty="0" err="1"/>
              <a:t>Enviar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sola </a:t>
            </a:r>
            <a:r>
              <a:rPr dirty="0" err="1"/>
              <a:t>solicitud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abarque</a:t>
            </a:r>
            <a:r>
              <a:rPr dirty="0"/>
              <a:t> dos </a:t>
            </a:r>
            <a:r>
              <a:rPr dirty="0" err="1"/>
              <a:t>semanas</a:t>
            </a:r>
            <a:r>
              <a:rPr dirty="0"/>
              <a:t> </a:t>
            </a:r>
            <a:r>
              <a:rPr dirty="0" err="1"/>
              <a:t>consecutivas</a:t>
            </a:r>
            <a:r>
              <a:rPr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1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Luego, </a:t>
            </a:r>
            <a:r>
              <a:rPr dirty="0" err="1"/>
              <a:t>seleccione</a:t>
            </a:r>
            <a:r>
              <a:rPr dirty="0"/>
              <a:t> </a:t>
            </a:r>
            <a:r>
              <a:rPr b="1" dirty="0" err="1"/>
              <a:t>Enviar</a:t>
            </a:r>
            <a:r>
              <a:rPr dirty="0"/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F59D80-F6C5-2699-C4FB-9C190BFCA493}"/>
              </a:ext>
            </a:extLst>
          </p:cNvPr>
          <p:cNvSpPr/>
          <p:nvPr/>
        </p:nvSpPr>
        <p:spPr>
          <a:xfrm>
            <a:off x="5660493" y="8450263"/>
            <a:ext cx="506945" cy="34448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82ACE7-6377-6673-3BEE-305878C149A5}"/>
              </a:ext>
            </a:extLst>
          </p:cNvPr>
          <p:cNvSpPr/>
          <p:nvPr/>
        </p:nvSpPr>
        <p:spPr>
          <a:xfrm>
            <a:off x="4496721" y="6690632"/>
            <a:ext cx="1621504" cy="277502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CDF7B6A-E8B8-2FC5-38A3-3CAA5A4326B1}"/>
              </a:ext>
            </a:extLst>
          </p:cNvPr>
          <p:cNvSpPr/>
          <p:nvPr/>
        </p:nvSpPr>
        <p:spPr>
          <a:xfrm>
            <a:off x="6104681" y="6415897"/>
            <a:ext cx="414000" cy="432000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 sz="2000">
                <a:solidFill>
                  <a:prstClr val="white"/>
                </a:solidFill>
                <a:latin typeface="Trebuchet MS" panose="020B0603020202020204" pitchFamily="34" charset="0"/>
                <a:cs typeface="Poppins" panose="00000500000000000000" pitchFamily="2" charset="0"/>
              </a:defRPr>
            </a:pPr>
            <a:r>
              <a:rPr dirty="0"/>
              <a:t>5a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E843972-C500-E864-87D6-F125E3969E45}"/>
              </a:ext>
            </a:extLst>
          </p:cNvPr>
          <p:cNvSpPr/>
          <p:nvPr/>
        </p:nvSpPr>
        <p:spPr>
          <a:xfrm>
            <a:off x="6025249" y="8051301"/>
            <a:ext cx="414000" cy="432000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 sz="2000">
                <a:solidFill>
                  <a:prstClr val="white"/>
                </a:solidFill>
                <a:latin typeface="Trebuchet MS" panose="020B0603020202020204" pitchFamily="34" charset="0"/>
                <a:cs typeface="Poppins" panose="00000500000000000000" pitchFamily="2" charset="0"/>
              </a:defRPr>
            </a:pPr>
            <a:r>
              <a:t>5a</a:t>
            </a:r>
          </a:p>
        </p:txBody>
      </p:sp>
    </p:spTree>
    <p:extLst>
      <p:ext uri="{BB962C8B-B14F-4D97-AF65-F5344CB8AC3E}">
        <p14:creationId xmlns:p14="http://schemas.microsoft.com/office/powerpoint/2010/main" val="389662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73A2C-9089-425D-ABF6-76EBB2F77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5CA49E9-D12D-B8F3-6312-76541FC602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5628" y="4475696"/>
            <a:ext cx="5506743" cy="2978019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1A9810DC-3A2E-C658-FE45-A7C96E6E19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6C9BFC1-5A7E-6959-CC79-2F7A3DAC2A06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17D8AD52-B3ED-F038-B586-22D2704129E1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Solicitud de tiempo libre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AB6D76-E91E-621A-DC75-FDA2FEDFAA87}"/>
              </a:ext>
            </a:extLst>
          </p:cNvPr>
          <p:cNvSpPr txBox="1"/>
          <p:nvPr/>
        </p:nvSpPr>
        <p:spPr>
          <a:xfrm>
            <a:off x="228447" y="1006327"/>
            <a:ext cx="661685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5b. Seleccione la </a:t>
            </a:r>
            <a:r>
              <a:rPr b="1"/>
              <a:t>duración de su tiempo libre</a:t>
            </a:r>
            <a:r>
              <a:t> en el menú desplegable: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Seleccione </a:t>
            </a:r>
            <a:r>
              <a:rPr b="1"/>
              <a:t>Horas</a:t>
            </a:r>
            <a:r>
              <a:t> si se toma algunas horas libres durante el día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Ingrese la </a:t>
            </a:r>
            <a:r>
              <a:rPr b="1"/>
              <a:t>Hora de inicio </a:t>
            </a:r>
            <a:r>
              <a:t>para especificar cuándo comienza su tiempo libre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Ingrese la </a:t>
            </a:r>
            <a:r>
              <a:rPr b="1"/>
              <a:t>Duración </a:t>
            </a:r>
            <a:r>
              <a:t>para especificar el número total de horas que solicita</a:t>
            </a:r>
          </a:p>
          <a:p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Luego, seleccione </a:t>
            </a:r>
            <a:r>
              <a:rPr b="1"/>
              <a:t>Enviar</a:t>
            </a:r>
            <a: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4BF748-4278-DFE3-5092-CE413CCF7D4A}"/>
              </a:ext>
            </a:extLst>
          </p:cNvPr>
          <p:cNvSpPr/>
          <p:nvPr/>
        </p:nvSpPr>
        <p:spPr>
          <a:xfrm>
            <a:off x="4606685" y="5352106"/>
            <a:ext cx="1527415" cy="21603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CD439F-6B39-029E-8DA8-63E0943A5472}"/>
              </a:ext>
            </a:extLst>
          </p:cNvPr>
          <p:cNvSpPr/>
          <p:nvPr/>
        </p:nvSpPr>
        <p:spPr>
          <a:xfrm>
            <a:off x="5652146" y="7142191"/>
            <a:ext cx="530225" cy="31152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46F743-9F4F-ED09-8FF0-3F1AEE80E1AF}"/>
              </a:ext>
            </a:extLst>
          </p:cNvPr>
          <p:cNvSpPr/>
          <p:nvPr/>
        </p:nvSpPr>
        <p:spPr>
          <a:xfrm>
            <a:off x="4570736" y="5584926"/>
            <a:ext cx="782606" cy="23811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CF34D9-094E-AE43-3070-EB634FBC8505}"/>
              </a:ext>
            </a:extLst>
          </p:cNvPr>
          <p:cNvSpPr/>
          <p:nvPr/>
        </p:nvSpPr>
        <p:spPr>
          <a:xfrm>
            <a:off x="5353341" y="5594122"/>
            <a:ext cx="829662" cy="23811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228E5FD-0CD5-6D08-A602-BD38FCB48B55}"/>
              </a:ext>
            </a:extLst>
          </p:cNvPr>
          <p:cNvSpPr/>
          <p:nvPr/>
        </p:nvSpPr>
        <p:spPr>
          <a:xfrm>
            <a:off x="6311350" y="6728935"/>
            <a:ext cx="414000" cy="432000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 sz="2000">
                <a:solidFill>
                  <a:prstClr val="white"/>
                </a:solidFill>
                <a:latin typeface="Trebuchet MS" panose="020B0603020202020204" pitchFamily="34" charset="0"/>
                <a:cs typeface="Poppins" panose="00000500000000000000" pitchFamily="2" charset="0"/>
              </a:defRPr>
            </a:pPr>
            <a:r>
              <a:t>5b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81AC6A6-95C5-5421-3B51-043C36054220}"/>
              </a:ext>
            </a:extLst>
          </p:cNvPr>
          <p:cNvSpPr/>
          <p:nvPr/>
        </p:nvSpPr>
        <p:spPr>
          <a:xfrm>
            <a:off x="4155472" y="5419648"/>
            <a:ext cx="414000" cy="432000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 sz="2000">
                <a:solidFill>
                  <a:prstClr val="white"/>
                </a:solidFill>
                <a:latin typeface="Trebuchet MS" panose="020B0603020202020204" pitchFamily="34" charset="0"/>
                <a:cs typeface="Poppins" panose="00000500000000000000" pitchFamily="2" charset="0"/>
              </a:defRPr>
            </a:pPr>
            <a:r>
              <a:rPr dirty="0"/>
              <a:t>5b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51B48D9-04C2-AE70-7EC4-9D06A28B5CC0}"/>
              </a:ext>
            </a:extLst>
          </p:cNvPr>
          <p:cNvSpPr/>
          <p:nvPr/>
        </p:nvSpPr>
        <p:spPr>
          <a:xfrm>
            <a:off x="6096398" y="5542153"/>
            <a:ext cx="414000" cy="432000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 sz="2000">
                <a:solidFill>
                  <a:prstClr val="white"/>
                </a:solidFill>
                <a:latin typeface="Trebuchet MS" panose="020B0603020202020204" pitchFamily="34" charset="0"/>
                <a:cs typeface="Poppins" panose="00000500000000000000" pitchFamily="2" charset="0"/>
              </a:defRPr>
            </a:pPr>
            <a:r>
              <a:rPr dirty="0"/>
              <a:t>5b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D30B22D-5432-6665-D616-928A92EF0C78}"/>
              </a:ext>
            </a:extLst>
          </p:cNvPr>
          <p:cNvSpPr/>
          <p:nvPr/>
        </p:nvSpPr>
        <p:spPr>
          <a:xfrm>
            <a:off x="6282700" y="4793332"/>
            <a:ext cx="414000" cy="432000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 sz="2000">
                <a:solidFill>
                  <a:prstClr val="white"/>
                </a:solidFill>
                <a:latin typeface="Trebuchet MS" panose="020B0603020202020204" pitchFamily="34" charset="0"/>
                <a:cs typeface="Poppins" panose="00000500000000000000" pitchFamily="2" charset="0"/>
              </a:defRPr>
            </a:pPr>
            <a:r>
              <a:t>5b</a:t>
            </a:r>
          </a:p>
        </p:txBody>
      </p:sp>
    </p:spTree>
    <p:extLst>
      <p:ext uri="{BB962C8B-B14F-4D97-AF65-F5344CB8AC3E}">
        <p14:creationId xmlns:p14="http://schemas.microsoft.com/office/powerpoint/2010/main" val="285654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F6F53-0D1E-2B28-989A-145E273CC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AA1EACE-83E2-A602-6824-B0AD94816D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9200" y="2546635"/>
            <a:ext cx="6159600" cy="2904742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20B20F0B-7366-EA3C-F034-973C346F0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559B5C0-4B99-39BF-8112-E8E9D61F7BD5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715C7649-B215-05C4-8610-979681D5C436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Solicitud de tiempo libre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AFF4BB8-15D4-BE66-1913-281A01564224}"/>
              </a:ext>
            </a:extLst>
          </p:cNvPr>
          <p:cNvSpPr/>
          <p:nvPr/>
        </p:nvSpPr>
        <p:spPr>
          <a:xfrm>
            <a:off x="407887" y="5092701"/>
            <a:ext cx="1141513" cy="35904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E9A8E8B-2031-E7BA-54E8-A1BD18187394}"/>
              </a:ext>
            </a:extLst>
          </p:cNvPr>
          <p:cNvSpPr/>
          <p:nvPr/>
        </p:nvSpPr>
        <p:spPr>
          <a:xfrm>
            <a:off x="1471596" y="4712811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6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BA4117-7AC0-4719-56B0-EFB75409373D}"/>
              </a:ext>
            </a:extLst>
          </p:cNvPr>
          <p:cNvSpPr txBox="1"/>
          <p:nvPr/>
        </p:nvSpPr>
        <p:spPr>
          <a:xfrm>
            <a:off x="241146" y="1008629"/>
            <a:ext cx="62358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6. Después de seleccionar Enviar, aparecerá una notificación que confirma que se ha enviado la solicitud de tiempo libre.</a:t>
            </a:r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500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4648D-4041-6B06-6540-E8065DDF9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3E1EDCE-61DE-47EE-A8FF-AEA7C96920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9200" y="2908300"/>
            <a:ext cx="6159600" cy="3058834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049A927C-AF83-53AE-C79E-D64F3A69D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E771B07-2A29-959E-D419-411C48151954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53A47F55-A3B1-9C76-0874-888AFDA5A35F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Solicitud de tiempo libre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40971B-14DE-BF32-8FF3-2B1A9774C106}"/>
              </a:ext>
            </a:extLst>
          </p:cNvPr>
          <p:cNvSpPr txBox="1"/>
          <p:nvPr/>
        </p:nvSpPr>
        <p:spPr>
          <a:xfrm>
            <a:off x="238160" y="1010107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Cómo monitorear el estado de la solicitud de tiempo libre</a:t>
            </a:r>
            <a:endParaRPr lang="en-IN" sz="2000" b="1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6BFE6C-31DA-8B0E-EC57-77368850C167}"/>
              </a:ext>
            </a:extLst>
          </p:cNvPr>
          <p:cNvSpPr txBox="1"/>
          <p:nvPr/>
        </p:nvSpPr>
        <p:spPr>
          <a:xfrm>
            <a:off x="279648" y="1734124"/>
            <a:ext cx="61350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1. En la página de inicio, seleccione el ícono de la </a:t>
            </a:r>
            <a:r>
              <a:rPr b="1"/>
              <a:t>campana</a:t>
            </a:r>
            <a:r>
              <a:t> en la esquina superior derecha para acceder al </a:t>
            </a:r>
            <a:r>
              <a:rPr b="1"/>
              <a:t>Centro de control</a:t>
            </a:r>
            <a:r>
              <a:t>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60A4AA-3367-2426-92EF-A8A8B2D4EB0B}"/>
              </a:ext>
            </a:extLst>
          </p:cNvPr>
          <p:cNvSpPr/>
          <p:nvPr/>
        </p:nvSpPr>
        <p:spPr>
          <a:xfrm>
            <a:off x="6215015" y="2867772"/>
            <a:ext cx="222731" cy="279718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A3384FC-F1ED-54FC-F7E2-9326FE7875BF}"/>
              </a:ext>
            </a:extLst>
          </p:cNvPr>
          <p:cNvSpPr/>
          <p:nvPr/>
        </p:nvSpPr>
        <p:spPr>
          <a:xfrm>
            <a:off x="6166733" y="2377797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306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C83CC-B04F-9835-D6AF-16878AFC8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3387ACC-484B-8A41-6477-E4C31CA634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9200" y="3123400"/>
            <a:ext cx="6159600" cy="2931069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764938AE-381A-9B3E-8EB4-310EE853A7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0F9C00C-878C-CCD6-25A6-423704CAB6DD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30A2CAFB-B937-A254-C7A7-0287F0DD626E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Solicitud de tiempo libre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9E38D4-9171-496D-C0AF-BEBEDE19D4F9}"/>
              </a:ext>
            </a:extLst>
          </p:cNvPr>
          <p:cNvSpPr txBox="1"/>
          <p:nvPr/>
        </p:nvSpPr>
        <p:spPr>
          <a:xfrm>
            <a:off x="238160" y="1010028"/>
            <a:ext cx="661685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En el panel del </a:t>
            </a:r>
            <a:r>
              <a:rPr b="1"/>
              <a:t>Centro de control</a:t>
            </a:r>
            <a:r>
              <a:t>, puede ver el estado de su solicitud de tiempo libre.</a:t>
            </a:r>
          </a:p>
          <a:p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highlight>
                  <a:srgbClr val="FFFFFF"/>
                </a:highlight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Nota</a:t>
            </a:r>
            <a:r>
              <a:t>: Las solicitudes de tiempo libre muestran uno de los siguientes cuatro estados: Enviada, Aprobada, Rechazada o Cancelada.</a:t>
            </a:r>
          </a:p>
          <a:p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3ED79F-8209-3F5E-5841-02CA3348F0F9}"/>
              </a:ext>
            </a:extLst>
          </p:cNvPr>
          <p:cNvSpPr/>
          <p:nvPr/>
        </p:nvSpPr>
        <p:spPr>
          <a:xfrm>
            <a:off x="5448565" y="3774017"/>
            <a:ext cx="541867" cy="213783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D0226D4-8C4B-54C7-A95B-638C730567C7}"/>
              </a:ext>
            </a:extLst>
          </p:cNvPr>
          <p:cNvSpPr/>
          <p:nvPr/>
        </p:nvSpPr>
        <p:spPr>
          <a:xfrm>
            <a:off x="5133725" y="3557604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450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9D1BF-80E4-C139-3F4F-641B1B9CC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CE07B6D-A256-2FFA-FCE3-155EAD1848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9200" y="2234950"/>
            <a:ext cx="6159600" cy="2931069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9E305F77-1890-8AE1-6D88-8DA6D67C7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C29B22-16D3-5400-114A-6D658DF268E0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9FF38211-9567-031B-03BF-24163C6AF1EA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Solicitud de tiempo libre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33895B-C7F3-5029-EEE9-DD5EAB5D6B8A}"/>
              </a:ext>
            </a:extLst>
          </p:cNvPr>
          <p:cNvSpPr txBox="1"/>
          <p:nvPr/>
        </p:nvSpPr>
        <p:spPr>
          <a:xfrm>
            <a:off x="238160" y="1010028"/>
            <a:ext cx="6616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3. Para consultar más detalles sobre la solicitud, seleccione la </a:t>
            </a:r>
            <a:r>
              <a:rPr b="1"/>
              <a:t>notificación de solicitud de tiempo libre</a:t>
            </a:r>
            <a:r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28739B-0AED-E797-3A02-4545C66C3F74}"/>
              </a:ext>
            </a:extLst>
          </p:cNvPr>
          <p:cNvSpPr/>
          <p:nvPr/>
        </p:nvSpPr>
        <p:spPr>
          <a:xfrm>
            <a:off x="5378451" y="2339533"/>
            <a:ext cx="1085850" cy="120376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99E9ECF-6FC7-3414-217A-B00337AB64AD}"/>
              </a:ext>
            </a:extLst>
          </p:cNvPr>
          <p:cNvSpPr/>
          <p:nvPr/>
        </p:nvSpPr>
        <p:spPr>
          <a:xfrm>
            <a:off x="6368537" y="2105623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726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8A895-FE97-0E5F-6D35-A08F99D30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9C56138-0E79-B8FA-263A-B9BD7FB921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9200" y="4656816"/>
            <a:ext cx="6159600" cy="1985245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DF62D714-83D2-0385-419A-998190409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4FEC655-CEAC-FDD4-39D3-BC38297017BA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2BDBF2FA-31DF-12B1-C13D-D08869662A94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Solicitud de tiempo libre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3DA7A0-A08A-9749-0DA6-A3CE9DD11BEE}"/>
              </a:ext>
            </a:extLst>
          </p:cNvPr>
          <p:cNvSpPr txBox="1"/>
          <p:nvPr/>
        </p:nvSpPr>
        <p:spPr>
          <a:xfrm>
            <a:off x="238159" y="1010028"/>
            <a:ext cx="661685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4. La página del </a:t>
            </a:r>
            <a:r>
              <a:rPr b="1"/>
              <a:t>Centro de control </a:t>
            </a:r>
            <a:r>
              <a:t>se abrirá completa y mostrará </a:t>
            </a:r>
            <a:r>
              <a:rPr b="1"/>
              <a:t>Mis solicitudes</a:t>
            </a:r>
            <a:r>
              <a:t>. </a:t>
            </a:r>
          </a:p>
          <a:p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Seleccione la </a:t>
            </a:r>
            <a:r>
              <a:rPr b="1"/>
              <a:t>casilla de verificación</a:t>
            </a:r>
            <a:r>
              <a:t> junto a la solicitud para ver el panel </a:t>
            </a:r>
            <a:r>
              <a:rPr b="1"/>
              <a:t>Detalles</a:t>
            </a:r>
            <a:r>
              <a:t>. El panel de Detalles muestra información adicional sobre la solicitud de tiempo libre, que incluye </a:t>
            </a:r>
            <a:r>
              <a:rPr b="1"/>
              <a:t>Fechas modificadas</a:t>
            </a:r>
            <a:r>
              <a:t>, </a:t>
            </a:r>
            <a:r>
              <a:rPr b="1"/>
              <a:t>Comentarios e historial de estadoy </a:t>
            </a:r>
            <a:r>
              <a:t> </a:t>
            </a:r>
            <a:r>
              <a:rPr b="1"/>
              <a:t>Detalles de la solicitud</a:t>
            </a:r>
            <a:r>
              <a:t>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4AACB4-2B52-6EA0-A8E3-646F530875B4}"/>
              </a:ext>
            </a:extLst>
          </p:cNvPr>
          <p:cNvSpPr/>
          <p:nvPr/>
        </p:nvSpPr>
        <p:spPr>
          <a:xfrm flipV="1">
            <a:off x="5479982" y="4636490"/>
            <a:ext cx="1028817" cy="202589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CFE2845-D281-6FE2-68BF-4C8A8CF5CB73}"/>
              </a:ext>
            </a:extLst>
          </p:cNvPr>
          <p:cNvSpPr/>
          <p:nvPr/>
        </p:nvSpPr>
        <p:spPr>
          <a:xfrm flipV="1">
            <a:off x="365159" y="5273643"/>
            <a:ext cx="488916" cy="253696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5C5AEB4-D686-4AE0-272B-F0A4BF57C541}"/>
              </a:ext>
            </a:extLst>
          </p:cNvPr>
          <p:cNvSpPr/>
          <p:nvPr/>
        </p:nvSpPr>
        <p:spPr>
          <a:xfrm>
            <a:off x="995066" y="5162254"/>
            <a:ext cx="165101" cy="160973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9558AC8-F560-5608-5B57-B582CE8536B1}"/>
              </a:ext>
            </a:extLst>
          </p:cNvPr>
          <p:cNvSpPr/>
          <p:nvPr/>
        </p:nvSpPr>
        <p:spPr>
          <a:xfrm>
            <a:off x="995066" y="4729429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4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8DB3484-BB41-FD36-1B64-BBC6E742CFDC}"/>
              </a:ext>
            </a:extLst>
          </p:cNvPr>
          <p:cNvSpPr/>
          <p:nvPr/>
        </p:nvSpPr>
        <p:spPr>
          <a:xfrm>
            <a:off x="6357825" y="4203666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598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DACA8-4E69-C892-A1FF-0142BAAC8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C06972F-CD8B-DB43-8CD6-45DB11B7F0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9200" y="3025831"/>
            <a:ext cx="6159600" cy="2080781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E6A28619-1A67-9DAB-E7F1-E3172A14D7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7DBC2CA-F281-BB17-5DA7-C812721EFC9B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7AD24B81-3966-AB96-F6C3-BE473315A857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Solicitud de tiempo libre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432C42-78EE-F201-C9F2-16AF5C764094}"/>
              </a:ext>
            </a:extLst>
          </p:cNvPr>
          <p:cNvSpPr txBox="1"/>
          <p:nvPr/>
        </p:nvSpPr>
        <p:spPr>
          <a:xfrm>
            <a:off x="238160" y="1010107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Cómo cancelar una solicitud de tiempo libre</a:t>
            </a:r>
            <a:endParaRPr lang="en-IN" sz="2000" b="1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A82034-C0EE-3DC4-912C-4F24A5191175}"/>
              </a:ext>
            </a:extLst>
          </p:cNvPr>
          <p:cNvSpPr txBox="1"/>
          <p:nvPr/>
        </p:nvSpPr>
        <p:spPr>
          <a:xfrm>
            <a:off x="279648" y="1596949"/>
            <a:ext cx="61350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1. En la página de inicio, seleccione el ícono de la </a:t>
            </a:r>
            <a:r>
              <a:rPr b="1"/>
              <a:t>campana</a:t>
            </a:r>
            <a:r>
              <a:t> en la esquina superior derecha para acceder al </a:t>
            </a:r>
            <a:r>
              <a:rPr b="1"/>
              <a:t>Centro de control</a:t>
            </a:r>
            <a:r>
              <a:t>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9E9C94-901C-45F6-423D-DADA51CA9354}"/>
              </a:ext>
            </a:extLst>
          </p:cNvPr>
          <p:cNvSpPr/>
          <p:nvPr/>
        </p:nvSpPr>
        <p:spPr>
          <a:xfrm>
            <a:off x="6213529" y="2951099"/>
            <a:ext cx="226534" cy="24439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E99FD16-0027-CD75-1367-30A42A6E5A02}"/>
              </a:ext>
            </a:extLst>
          </p:cNvPr>
          <p:cNvSpPr/>
          <p:nvPr/>
        </p:nvSpPr>
        <p:spPr>
          <a:xfrm>
            <a:off x="6190181" y="2491567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776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D831A-1D8F-2425-2ABB-97F140DA0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080C866C-1485-D90D-8570-73A26DC0F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F8D0A76-4D18-52F4-B6D3-BABC2BA4863D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02116776-29EF-AC76-C0A5-E12F33374056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Solicitud de tiempo libre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84B972-4905-AE22-7616-F7D719958636}"/>
              </a:ext>
            </a:extLst>
          </p:cNvPr>
          <p:cNvSpPr txBox="1"/>
          <p:nvPr/>
        </p:nvSpPr>
        <p:spPr>
          <a:xfrm>
            <a:off x="238160" y="1010028"/>
            <a:ext cx="66168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En el </a:t>
            </a:r>
            <a:r>
              <a:rPr b="1"/>
              <a:t>Centro de control</a:t>
            </a:r>
            <a:r>
              <a:t>,</a:t>
            </a:r>
            <a:r>
              <a:rPr b="1"/>
              <a:t> </a:t>
            </a:r>
            <a:r>
              <a:t>seleccione la </a:t>
            </a: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notificación de solicitud de tiempo libre </a:t>
            </a:r>
            <a:r>
              <a:t>que desea cancelar</a:t>
            </a:r>
            <a:r>
              <a:rPr b="1"/>
              <a:t>.</a:t>
            </a:r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F97D508-EACC-2162-3684-41E727303C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9200" y="2235059"/>
            <a:ext cx="6159600" cy="2931069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A92710F-D722-886C-79AC-F9E407D44EF3}"/>
              </a:ext>
            </a:extLst>
          </p:cNvPr>
          <p:cNvSpPr/>
          <p:nvPr/>
        </p:nvSpPr>
        <p:spPr>
          <a:xfrm>
            <a:off x="5403850" y="2235059"/>
            <a:ext cx="1047750" cy="131459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3CA675D-740F-8C19-1321-DCF3182F3F5A}"/>
              </a:ext>
            </a:extLst>
          </p:cNvPr>
          <p:cNvSpPr/>
          <p:nvPr/>
        </p:nvSpPr>
        <p:spPr>
          <a:xfrm>
            <a:off x="6338839" y="2113018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336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0F2EC-A153-D02B-3A68-CA5CD1009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CCE24F01-25C6-3ADA-286A-EDF23E6D7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C277482-981C-0E29-E0CC-53EFA5F83442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3CF06402-8E25-3BCA-550A-34CE27A29353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Solicitud de tiempo libre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88FE81-35FF-C811-0494-AA92E0288E1B}"/>
              </a:ext>
            </a:extLst>
          </p:cNvPr>
          <p:cNvSpPr txBox="1"/>
          <p:nvPr/>
        </p:nvSpPr>
        <p:spPr>
          <a:xfrm>
            <a:off x="238159" y="1010028"/>
            <a:ext cx="661685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3. La página del </a:t>
            </a:r>
            <a:r>
              <a:rPr b="1"/>
              <a:t>Centro de control </a:t>
            </a:r>
            <a:r>
              <a:t>se abrirá completa y mostrará </a:t>
            </a:r>
            <a:r>
              <a:rPr b="1"/>
              <a:t>Mis solicitudes.</a:t>
            </a:r>
            <a:r>
              <a:t> </a:t>
            </a:r>
          </a:p>
          <a:p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Seleccione la </a:t>
            </a:r>
            <a:r>
              <a:rPr b="1"/>
              <a:t>casilla de verificación</a:t>
            </a:r>
            <a:r>
              <a:t> junto a la solicitud para ver el panel </a:t>
            </a:r>
            <a:r>
              <a:rPr b="1"/>
              <a:t>Detalles</a:t>
            </a:r>
            <a:r>
              <a:t>. El panel de Detalles muestra información adicional sobre la solicitud de tiempo libre, que incluye </a:t>
            </a:r>
            <a:r>
              <a:rPr b="1"/>
              <a:t>Fechas modificadas</a:t>
            </a:r>
            <a:r>
              <a:t>, </a:t>
            </a:r>
            <a:r>
              <a:rPr b="1"/>
              <a:t>Comentarios e historial de estadoy </a:t>
            </a:r>
            <a:r>
              <a:t> </a:t>
            </a:r>
            <a:r>
              <a:rPr b="1"/>
              <a:t>Detalles de la solicitud</a:t>
            </a:r>
            <a:r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D350972-A8E0-1382-ACEC-5B93E0B738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9200" y="4657168"/>
            <a:ext cx="6159600" cy="1985245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17EDE4E-ADC7-0D0F-EF2E-94F401513537}"/>
              </a:ext>
            </a:extLst>
          </p:cNvPr>
          <p:cNvSpPr/>
          <p:nvPr/>
        </p:nvSpPr>
        <p:spPr>
          <a:xfrm flipV="1">
            <a:off x="5491162" y="4813297"/>
            <a:ext cx="1017637" cy="189706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056F4A-523F-F180-4133-5340E31354B3}"/>
              </a:ext>
            </a:extLst>
          </p:cNvPr>
          <p:cNvSpPr/>
          <p:nvPr/>
        </p:nvSpPr>
        <p:spPr>
          <a:xfrm flipV="1">
            <a:off x="349200" y="5289518"/>
            <a:ext cx="517575" cy="253696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E0B7BC-66C4-5B5C-28E1-884CD381173E}"/>
              </a:ext>
            </a:extLst>
          </p:cNvPr>
          <p:cNvSpPr/>
          <p:nvPr/>
        </p:nvSpPr>
        <p:spPr>
          <a:xfrm>
            <a:off x="988802" y="5209031"/>
            <a:ext cx="165101" cy="160973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7CF704F-BE83-D661-83B5-3088BC9E7B21}"/>
              </a:ext>
            </a:extLst>
          </p:cNvPr>
          <p:cNvSpPr/>
          <p:nvPr/>
        </p:nvSpPr>
        <p:spPr>
          <a:xfrm>
            <a:off x="947402" y="4813298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3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041FA6D-2F18-3C5F-C26B-F0A8D66E8D8B}"/>
              </a:ext>
            </a:extLst>
          </p:cNvPr>
          <p:cNvSpPr/>
          <p:nvPr/>
        </p:nvSpPr>
        <p:spPr>
          <a:xfrm>
            <a:off x="6375705" y="4409022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49443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E4B3C-52C5-C134-A840-9E212D579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550B4B8-103D-7BC2-4413-5D25576DDA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9200" y="2523053"/>
            <a:ext cx="6159600" cy="1985245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D6F6A002-13D2-6956-0ADC-0350A8DBF0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1615741-3D78-C397-3BBE-4B86B1684D13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223D1604-C6D9-7E58-7CB5-1D124DCC3EDB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Solicitud de tiempo libre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E08B84-7CCB-B502-32E0-A5DB0B48DB9F}"/>
              </a:ext>
            </a:extLst>
          </p:cNvPr>
          <p:cNvSpPr txBox="1"/>
          <p:nvPr/>
        </p:nvSpPr>
        <p:spPr>
          <a:xfrm>
            <a:off x="238159" y="1010028"/>
            <a:ext cx="6616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4. Seleccione </a:t>
            </a:r>
            <a:r>
              <a:rPr b="1"/>
              <a:t>Cancelar </a:t>
            </a:r>
            <a:r>
              <a:t>en la barra de navegación.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2CF379-62DF-B459-CBCC-619658C2AF54}"/>
              </a:ext>
            </a:extLst>
          </p:cNvPr>
          <p:cNvSpPr/>
          <p:nvPr/>
        </p:nvSpPr>
        <p:spPr>
          <a:xfrm>
            <a:off x="5850064" y="2646363"/>
            <a:ext cx="234950" cy="32670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4D69D99-C17B-378F-7792-F39973E0C1F2}"/>
              </a:ext>
            </a:extLst>
          </p:cNvPr>
          <p:cNvSpPr/>
          <p:nvPr/>
        </p:nvSpPr>
        <p:spPr>
          <a:xfrm>
            <a:off x="5967539" y="2213538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836315"/>
      </p:ext>
    </p:extLst>
  </p:cSld>
  <p:clrMapOvr>
    <a:masterClrMapping/>
  </p:clrMapOvr>
</p:sld>
</file>

<file path=ppt/theme/theme1.xml><?xml version="1.0" encoding="utf-8"?>
<a:theme xmlns:a="http://schemas.openxmlformats.org/drawingml/2006/main" name="Cox Auto Knowledge Articles">
  <a:themeElements>
    <a:clrScheme name="Custom 1">
      <a:dk1>
        <a:sysClr val="windowText" lastClr="000000"/>
      </a:dk1>
      <a:lt1>
        <a:sysClr val="window" lastClr="FFFFFF"/>
      </a:lt1>
      <a:dk2>
        <a:srgbClr val="000830"/>
      </a:dk2>
      <a:lt2>
        <a:srgbClr val="54565B"/>
      </a:lt2>
      <a:accent1>
        <a:srgbClr val="00B2E3"/>
      </a:accent1>
      <a:accent2>
        <a:srgbClr val="F99C24"/>
      </a:accent2>
      <a:accent3>
        <a:srgbClr val="00528A"/>
      </a:accent3>
      <a:accent4>
        <a:srgbClr val="0D2B51"/>
      </a:accent4>
      <a:accent5>
        <a:srgbClr val="1ECAD3"/>
      </a:accent5>
      <a:accent6>
        <a:srgbClr val="737381"/>
      </a:accent6>
      <a:hlink>
        <a:srgbClr val="F99C24"/>
      </a:hlink>
      <a:folHlink>
        <a:srgbClr val="0D2B5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0-4366441-PEPSICO-Workforce-Management_v1.pptx  -  Read-Only" id="{3D3ECAA7-A375-4184-B680-3461DE21BD9A}" vid="{11EBC0E5-D6EC-4A5F-BCDE-C4A69803FE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53683a-3c16-4534-8132-06817042ea78">
      <Terms xmlns="http://schemas.microsoft.com/office/infopath/2007/PartnerControls"/>
    </lcf76f155ced4ddcb4097134ff3c332f>
    <TaxCatchAll xmlns="9a68dee0-3dfc-4e85-991b-80d6d69162d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F6E3579F3C6045B1A8D48446F9210F" ma:contentTypeVersion="12" ma:contentTypeDescription="Create a new document." ma:contentTypeScope="" ma:versionID="e1d4b8d6127f1f73213e979a4d07679e">
  <xsd:schema xmlns:xsd="http://www.w3.org/2001/XMLSchema" xmlns:xs="http://www.w3.org/2001/XMLSchema" xmlns:p="http://schemas.microsoft.com/office/2006/metadata/properties" xmlns:ns2="8a53683a-3c16-4534-8132-06817042ea78" xmlns:ns3="9a68dee0-3dfc-4e85-991b-80d6d69162de" targetNamespace="http://schemas.microsoft.com/office/2006/metadata/properties" ma:root="true" ma:fieldsID="39fd9510a7dc459d2f5b77b45d30fd46" ns2:_="" ns3:_="">
    <xsd:import namespace="8a53683a-3c16-4534-8132-06817042ea78"/>
    <xsd:import namespace="9a68dee0-3dfc-4e85-991b-80d6d69162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3683a-3c16-4534-8132-06817042ea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be68031-319b-41b2-91f4-1862c96710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8dee0-3dfc-4e85-991b-80d6d69162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d9366e-9ac9-4020-8477-e207f6c3959b}" ma:internalName="TaxCatchAll" ma:showField="CatchAllData" ma:web="9a68dee0-3dfc-4e85-991b-80d6d6916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32E3941-D212-40EF-97D7-162B53FD02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4B6D89-EA2C-48EE-B2A3-E9A54647F117}">
  <ds:schemaRefs>
    <ds:schemaRef ds:uri="http://purl.org/dc/elements/1.1/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dcmitype/"/>
    <ds:schemaRef ds:uri="9a68dee0-3dfc-4e85-991b-80d6d69162de"/>
    <ds:schemaRef ds:uri="8a53683a-3c16-4534-8132-06817042ea78"/>
  </ds:schemaRefs>
</ds:datastoreItem>
</file>

<file path=customXml/itemProps3.xml><?xml version="1.0" encoding="utf-8"?>
<ds:datastoreItem xmlns:ds="http://schemas.openxmlformats.org/officeDocument/2006/customXml" ds:itemID="{2B619131-DBCF-4AED-8FDB-F34DE63D5250}">
  <ds:schemaRefs>
    <ds:schemaRef ds:uri="8a53683a-3c16-4534-8132-06817042ea78"/>
    <ds:schemaRef ds:uri="9a68dee0-3dfc-4e85-991b-80d6d69162d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7495</TotalTime>
  <Words>1073</Words>
  <Application>Microsoft Office PowerPoint</Application>
  <PresentationFormat>Presentazione su schermo (4:3)</PresentationFormat>
  <Paragraphs>129</Paragraphs>
  <Slides>17</Slides>
  <Notes>17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3" baseType="lpstr">
      <vt:lpstr>Aptos</vt:lpstr>
      <vt:lpstr>Arial</vt:lpstr>
      <vt:lpstr>Calibri</vt:lpstr>
      <vt:lpstr>Poppins Bold</vt:lpstr>
      <vt:lpstr>Trebuchet MS</vt:lpstr>
      <vt:lpstr>Cox Auto Knowledge Articles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PepsiCo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Pollinger, Marisa {PEP}</dc:creator>
  <cp:lastModifiedBy>Matteo Recanatesi</cp:lastModifiedBy>
  <cp:revision>11</cp:revision>
  <dcterms:created xsi:type="dcterms:W3CDTF">2023-10-12T17:11:43Z</dcterms:created>
  <dcterms:modified xsi:type="dcterms:W3CDTF">2026-08-31T11:49:53Z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0x0101009DF6E3579F3C6045B1A8D48446F9210F</vt:lpwstr>
  </property>
  <property fmtid="{D5CDD505-2E9C-101B-9397-08002B2CF9AE}" pid="3" name="MediaServiceImageTags">
    <vt:lpwstr/>
  </property>
</Properties>
</file>